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6" r:id="rId2"/>
  </p:sldMasterIdLst>
  <p:notesMasterIdLst>
    <p:notesMasterId r:id="rId19"/>
  </p:notesMasterIdLst>
  <p:handoutMasterIdLst>
    <p:handoutMasterId r:id="rId20"/>
  </p:handoutMasterIdLst>
  <p:sldIdLst>
    <p:sldId id="352" r:id="rId3"/>
    <p:sldId id="365" r:id="rId4"/>
    <p:sldId id="303" r:id="rId5"/>
    <p:sldId id="370" r:id="rId6"/>
    <p:sldId id="373" r:id="rId7"/>
    <p:sldId id="358" r:id="rId8"/>
    <p:sldId id="366" r:id="rId9"/>
    <p:sldId id="369" r:id="rId10"/>
    <p:sldId id="360" r:id="rId11"/>
    <p:sldId id="356" r:id="rId12"/>
    <p:sldId id="361" r:id="rId13"/>
    <p:sldId id="371" r:id="rId14"/>
    <p:sldId id="372" r:id="rId15"/>
    <p:sldId id="355" r:id="rId16"/>
    <p:sldId id="367" r:id="rId17"/>
    <p:sldId id="374" r:id="rId18"/>
  </p:sldIdLst>
  <p:sldSz cx="12192000" cy="6858000"/>
  <p:notesSz cx="6799263" cy="98758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Основной доклад" id="{F11E4305-301F-4087-BC63-90706E7B76E3}">
          <p14:sldIdLst>
            <p14:sldId id="352"/>
            <p14:sldId id="365"/>
            <p14:sldId id="303"/>
            <p14:sldId id="370"/>
            <p14:sldId id="373"/>
            <p14:sldId id="358"/>
            <p14:sldId id="366"/>
            <p14:sldId id="369"/>
            <p14:sldId id="360"/>
            <p14:sldId id="356"/>
            <p14:sldId id="361"/>
            <p14:sldId id="371"/>
            <p14:sldId id="372"/>
            <p14:sldId id="355"/>
            <p14:sldId id="367"/>
            <p14:sldId id="374"/>
          </p14:sldIdLst>
        </p14:section>
        <p14:section name="Дополнительные материалы. ВУЗы" id="{EF0EE16E-31A9-4DB2-B199-87889027F210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pos="241" userDrawn="1">
          <p15:clr>
            <a:srgbClr val="A4A3A4"/>
          </p15:clr>
        </p15:guide>
        <p15:guide id="7" pos="7348" userDrawn="1">
          <p15:clr>
            <a:srgbClr val="A4A3A4"/>
          </p15:clr>
        </p15:guide>
        <p15:guide id="9" orient="horz" pos="958" userDrawn="1">
          <p15:clr>
            <a:srgbClr val="A4A3A4"/>
          </p15:clr>
        </p15:guide>
        <p15:guide id="10" orient="horz" pos="39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004993"/>
    <a:srgbClr val="A9C2DB"/>
    <a:srgbClr val="3972AB"/>
    <a:srgbClr val="058486"/>
    <a:srgbClr val="004894"/>
    <a:srgbClr val="4D7FBB"/>
    <a:srgbClr val="A8C6E3"/>
    <a:srgbClr val="C26A5B"/>
    <a:srgbClr val="5A70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41" autoAdjust="0"/>
    <p:restoredTop sz="96395" autoAdjust="0"/>
  </p:normalViewPr>
  <p:slideViewPr>
    <p:cSldViewPr snapToGrid="0" showGuides="1">
      <p:cViewPr varScale="1">
        <p:scale>
          <a:sx n="113" d="100"/>
          <a:sy n="113" d="100"/>
        </p:scale>
        <p:origin x="846" y="108"/>
      </p:cViewPr>
      <p:guideLst>
        <p:guide orient="horz" pos="2160"/>
        <p:guide pos="241"/>
        <p:guide pos="7348"/>
        <p:guide orient="horz" pos="958"/>
        <p:guide orient="horz" pos="39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6347" cy="495506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344" y="2"/>
            <a:ext cx="2946347" cy="495506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r">
              <a:defRPr sz="1200"/>
            </a:lvl1pPr>
          </a:lstStyle>
          <a:p>
            <a:fld id="{67398E34-5712-4726-A13D-149E836CCAAB}" type="datetimeFigureOut">
              <a:rPr lang="en-US" smtClean="0"/>
              <a:t>10/3/2020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380333"/>
            <a:ext cx="2946347" cy="495505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344" y="9380333"/>
            <a:ext cx="2946347" cy="495505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r">
              <a:defRPr sz="1200"/>
            </a:lvl1pPr>
          </a:lstStyle>
          <a:p>
            <a:fld id="{E825BC4E-17E6-4360-A7FD-D2D578373B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417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6347" cy="495506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344" y="2"/>
            <a:ext cx="2946347" cy="495506"/>
          </a:xfrm>
          <a:prstGeom prst="rect">
            <a:avLst/>
          </a:prstGeom>
        </p:spPr>
        <p:txBody>
          <a:bodyPr vert="horz" lIns="91458" tIns="45729" rIns="91458" bIns="45729" rtlCol="0"/>
          <a:lstStyle>
            <a:lvl1pPr algn="r">
              <a:defRPr sz="1200"/>
            </a:lvl1pPr>
          </a:lstStyle>
          <a:p>
            <a:fld id="{CAC679CB-C9FC-48DF-8784-FA73C10AC29A}" type="datetimeFigureOut">
              <a:rPr lang="ru-RU" smtClean="0"/>
              <a:t>03.10.2020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2963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8" tIns="45729" rIns="91458" bIns="4572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7" y="4752749"/>
            <a:ext cx="5439410" cy="3888611"/>
          </a:xfrm>
          <a:prstGeom prst="rect">
            <a:avLst/>
          </a:prstGeom>
        </p:spPr>
        <p:txBody>
          <a:bodyPr vert="horz" lIns="91458" tIns="45729" rIns="91458" bIns="4572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80333"/>
            <a:ext cx="2946347" cy="495505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344" y="9380333"/>
            <a:ext cx="2946347" cy="495505"/>
          </a:xfrm>
          <a:prstGeom prst="rect">
            <a:avLst/>
          </a:prstGeom>
        </p:spPr>
        <p:txBody>
          <a:bodyPr vert="horz" lIns="91458" tIns="45729" rIns="91458" bIns="45729" rtlCol="0" anchor="b"/>
          <a:lstStyle>
            <a:lvl1pPr algn="r">
              <a:defRPr sz="1200"/>
            </a:lvl1pPr>
          </a:lstStyle>
          <a:p>
            <a:fld id="{44A3B447-4266-4AE1-A366-506BE4906E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697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2963" cy="33321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Основные</a:t>
            </a:r>
            <a:r>
              <a:rPr lang="ru-RU" baseline="0" dirty="0"/>
              <a:t> </a:t>
            </a:r>
            <a:r>
              <a:rPr lang="ru-RU" baseline="0" dirty="0" err="1"/>
              <a:t>фуккции</a:t>
            </a:r>
            <a:r>
              <a:rPr lang="ru-RU" baseline="0" dirty="0"/>
              <a:t> – наиболее важные для всех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3B447-4266-4AE1-A366-506BE4906E0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570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A3B447-4266-4AE1-A366-506BE4906E0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540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2963" cy="33321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0E507-7EE0-41FF-8348-65FBC6516FD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155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4713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E0E507-7EE0-41FF-8348-65FBC6516FD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975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98"/>
            <a:ext cx="10363200" cy="1470025"/>
          </a:xfrm>
        </p:spPr>
        <p:txBody>
          <a:bodyPr/>
          <a:lstStyle>
            <a:lvl1pPr>
              <a:defRPr b="1">
                <a:solidFill>
                  <a:srgbClr val="004894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 Narrow" panose="020B0606020202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730206" y="6492947"/>
            <a:ext cx="490449" cy="365125"/>
          </a:xfrm>
        </p:spPr>
        <p:txBody>
          <a:bodyPr/>
          <a:lstStyle/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-6537" y="-27384"/>
            <a:ext cx="12198545" cy="1918856"/>
            <a:chOff x="0" y="-2023"/>
            <a:chExt cx="9115544" cy="1918856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023"/>
              <a:ext cx="9115544" cy="1918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312960"/>
              <a:ext cx="1368152" cy="1337590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7809" y="251827"/>
              <a:ext cx="5182841" cy="14598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3012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06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711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711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153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67" y="77862"/>
            <a:ext cx="10943167" cy="90328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24467" y="1557338"/>
            <a:ext cx="5369983" cy="45275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557338"/>
            <a:ext cx="5369984" cy="45275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110385" y="6448499"/>
            <a:ext cx="1081616" cy="3778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2242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67" y="77862"/>
            <a:ext cx="10943167" cy="90328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24467" y="1557338"/>
            <a:ext cx="10943167" cy="4527550"/>
          </a:xfrm>
        </p:spPr>
        <p:txBody>
          <a:bodyPr/>
          <a:lstStyle/>
          <a:p>
            <a:pPr lvl="0"/>
            <a:r>
              <a:rPr lang="ru-RU" noProof="0"/>
              <a:t>Вставка таблицы</a:t>
            </a:r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110385" y="6448499"/>
            <a:ext cx="1081616" cy="3778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09806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746819"/>
            <a:ext cx="9144000" cy="163690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53675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61FFF-5625-48A1-92F6-CF9554A450FA}" type="datetime1">
              <a:rPr lang="en-US" smtClean="0"/>
              <a:t>10/3/2020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Материалы к совещанию 20.10.2017 года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0" y="0"/>
            <a:ext cx="12446000" cy="26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" descr="image001">
            <a:extLst>
              <a:ext uri="{FF2B5EF4-FFF2-40B4-BE49-F238E27FC236}">
                <a16:creationId xmlns:a16="http://schemas.microsoft.com/office/drawing/2014/main" id="{6E217EAF-FC87-4B4B-A082-CF14D83D76D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473" y="379482"/>
            <a:ext cx="1846527" cy="1851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3163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ED81-3C39-4802-BB59-43E8C012C7B9}" type="datetime1">
              <a:rPr lang="en-US" smtClean="0"/>
              <a:t>10/3/2020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Материалы к совещанию 20.10.2017 года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770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D1A26-250B-41E6-8AA5-AD622AEBE6E0}" type="datetime1">
              <a:rPr lang="en-US" smtClean="0"/>
              <a:t>10/3/2020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Материалы к совещанию 20.10.2017 года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0756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0FDBC-BF74-400B-854F-CC07FD36F897}" type="datetime1">
              <a:rPr lang="en-US" smtClean="0"/>
              <a:t>10/3/2020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Материалы к совещанию 20.10.2017 года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883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40310-F890-46F6-8E17-38AA0A54B588}" type="datetime1">
              <a:rPr lang="en-US" smtClean="0"/>
              <a:t>10/3/2020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Материалы к совещанию 20.10.2017 года</a:t>
            </a: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384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69E-3240-4DC4-8D1A-593DB5049B9D}" type="datetime1">
              <a:rPr lang="en-US" smtClean="0"/>
              <a:t>10/3/2020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Материалы к совещанию 20.10.2017 года</a:t>
            </a: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37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yriad Pro Cond" panose="020B0506030403020204" pitchFamily="34" charset="0"/>
              </a:defRPr>
            </a:lvl1pPr>
            <a:lvl2pPr>
              <a:defRPr>
                <a:latin typeface="Myriad Pro Cond" panose="020B0506030403020204" pitchFamily="34" charset="0"/>
              </a:defRPr>
            </a:lvl2pPr>
            <a:lvl3pPr>
              <a:defRPr>
                <a:latin typeface="Myriad Pro Cond" panose="020B0506030403020204" pitchFamily="34" charset="0"/>
              </a:defRPr>
            </a:lvl3pPr>
            <a:lvl4pPr>
              <a:defRPr>
                <a:latin typeface="Myriad Pro Cond" panose="020B0506030403020204" pitchFamily="34" charset="0"/>
              </a:defRPr>
            </a:lvl4pPr>
            <a:lvl5pPr>
              <a:defRPr>
                <a:latin typeface="Myriad Pro Cond" panose="020B0506030403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4164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87CCF-401B-4233-A9B9-551CB6FFA8CB}" type="datetime1">
              <a:rPr lang="en-US" smtClean="0"/>
              <a:t>10/3/2020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Материалы к совещанию 20.10.2017 года</a:t>
            </a: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0959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F69D4-97FB-4FFF-8885-3612ABC5622B}" type="datetime1">
              <a:rPr lang="en-US" smtClean="0"/>
              <a:t>10/3/2020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Материалы к совещанию 20.10.2017 года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386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581A-5992-4936-96E0-0FC6D5E11767}" type="datetime1">
              <a:rPr lang="en-US" smtClean="0"/>
              <a:t>10/3/2020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Материалы к совещанию 20.10.2017 года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765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8BEC-F59A-4E6E-ACBD-663F8F2004FD}" type="datetime1">
              <a:rPr lang="en-US" smtClean="0"/>
              <a:t>10/3/2020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Материалы к совещанию 20.10.2017 года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2398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6843C-85DC-4C3E-8FFA-8048A5BAADCD}" type="datetime1">
              <a:rPr lang="en-US" smtClean="0"/>
              <a:t>10/3/2020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Материалы к совещанию 20.10.2017 года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144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72243" y="301936"/>
            <a:ext cx="10689161" cy="2983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11626136" y="6566446"/>
            <a:ext cx="284012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fld id="{42C328C1-A84F-4A39-A664-DBA00541A8C6}" type="slidenum">
              <a:rPr lang="en-US" sz="1020" smtClean="0">
                <a:solidFill>
                  <a:srgbClr val="000000"/>
                </a:solidFill>
              </a:rPr>
              <a:pPr/>
              <a:t>‹#›</a:t>
            </a:fld>
            <a:endParaRPr lang="en-US" sz="102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318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7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645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418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091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996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640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6" y="27312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985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32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ятиугольник 3"/>
          <p:cNvSpPr/>
          <p:nvPr>
            <p:custDataLst>
              <p:tags r:id="rId15"/>
            </p:custDataLst>
          </p:nvPr>
        </p:nvSpPr>
        <p:spPr>
          <a:xfrm>
            <a:off x="11762379" y="6508363"/>
            <a:ext cx="429623" cy="351927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45340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Bebas Neue Bold" panose="020B0606020202050201" pitchFamily="34" charset="-52"/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45340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Bebas Neue Bold" panose="020B0606020202050201" pitchFamily="34" charset="-52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740916" y="6533294"/>
            <a:ext cx="472168" cy="3017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bg1"/>
                </a:solidFill>
                <a:latin typeface="Bebas Neue Bold" panose="020B0606020202050201" pitchFamily="34" charset="-52"/>
              </a:defRPr>
            </a:lvl1pPr>
          </a:lstStyle>
          <a:p>
            <a:fld id="{53DAB8DD-9286-4867-AF76-FF340AB268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ятиугольник 3"/>
          <p:cNvSpPr/>
          <p:nvPr>
            <p:custDataLst>
              <p:tags r:id="rId16"/>
            </p:custDataLst>
          </p:nvPr>
        </p:nvSpPr>
        <p:spPr>
          <a:xfrm>
            <a:off x="0" y="72"/>
            <a:ext cx="335360" cy="351927"/>
          </a:xfrm>
          <a:prstGeom prst="homePlate">
            <a:avLst>
              <a:gd name="adj" fmla="val 0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8" name="Пятиугольник 3"/>
          <p:cNvSpPr/>
          <p:nvPr>
            <p:custDataLst>
              <p:tags r:id="rId17"/>
            </p:custDataLst>
          </p:nvPr>
        </p:nvSpPr>
        <p:spPr>
          <a:xfrm>
            <a:off x="335367" y="342401"/>
            <a:ext cx="10741943" cy="648072"/>
          </a:xfrm>
          <a:prstGeom prst="homePlate">
            <a:avLst>
              <a:gd name="adj" fmla="val 44344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0" name="Пятиугольник 3"/>
          <p:cNvSpPr/>
          <p:nvPr>
            <p:custDataLst>
              <p:tags r:id="rId18"/>
            </p:custDataLst>
          </p:nvPr>
        </p:nvSpPr>
        <p:spPr>
          <a:xfrm>
            <a:off x="335362" y="6411186"/>
            <a:ext cx="11427017" cy="18000"/>
          </a:xfrm>
          <a:prstGeom prst="homePlate">
            <a:avLst>
              <a:gd name="adj" fmla="val 0"/>
            </a:avLst>
          </a:prstGeom>
          <a:gradFill flip="none" rotWithShape="1">
            <a:gsLst>
              <a:gs pos="90000">
                <a:schemeClr val="accent1">
                  <a:lumMod val="20000"/>
                  <a:lumOff val="80000"/>
                  <a:alpha val="0"/>
                </a:schemeClr>
              </a:gs>
              <a:gs pos="10000">
                <a:schemeClr val="accent1">
                  <a:lumMod val="20000"/>
                  <a:lumOff val="80000"/>
                  <a:alpha val="0"/>
                </a:schemeClr>
              </a:gs>
              <a:gs pos="51000">
                <a:schemeClr val="tx2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1" name="Нашивка 10"/>
          <p:cNvSpPr/>
          <p:nvPr>
            <p:custDataLst>
              <p:tags r:id="rId19"/>
            </p:custDataLst>
          </p:nvPr>
        </p:nvSpPr>
        <p:spPr>
          <a:xfrm>
            <a:off x="10775411" y="342799"/>
            <a:ext cx="859245" cy="648000"/>
          </a:xfrm>
          <a:prstGeom prst="chevron">
            <a:avLst>
              <a:gd name="adj" fmla="val 44534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12" name="Нашивка 11"/>
          <p:cNvSpPr/>
          <p:nvPr>
            <p:custDataLst>
              <p:tags r:id="rId20"/>
            </p:custDataLst>
          </p:nvPr>
        </p:nvSpPr>
        <p:spPr>
          <a:xfrm>
            <a:off x="11332756" y="342799"/>
            <a:ext cx="859245" cy="648000"/>
          </a:xfrm>
          <a:prstGeom prst="chevron">
            <a:avLst>
              <a:gd name="adj" fmla="val 44534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956" y="351927"/>
            <a:ext cx="10344557" cy="6388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26449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Bebas Neue Bold" panose="020B0606020202050201" pitchFamily="34" charset="-52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yriad Pro Cond" panose="020B050603040302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Myriad Pro Cond" panose="020B0506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yriad Pro Cond" panose="020B0506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Myriad Pro Cond" panose="020B0506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Myriad Pro Cond" panose="020B0506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2701"/>
            <a:ext cx="10515600" cy="5245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4993"/>
                </a:solidFill>
                <a:latin typeface="Arial Black" panose="020B0A04020102020204" pitchFamily="34" charset="0"/>
              </a:defRPr>
            </a:lvl1pPr>
          </a:lstStyle>
          <a:p>
            <a:fld id="{EE4CE5CA-4F3F-4F76-993F-FEE24C6F2FA8}" type="datetime1">
              <a:rPr lang="en-US" smtClean="0"/>
              <a:t>10/3/2020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4993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ru-RU"/>
              <a:t>Материалы к совещанию 20.10.2017 года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rgbClr val="004993"/>
                </a:solidFill>
                <a:latin typeface="Arial Black" panose="020B0A04020102020204" pitchFamily="34" charset="0"/>
              </a:defRPr>
            </a:lvl1pPr>
          </a:lstStyle>
          <a:p>
            <a:fld id="{129BBBE2-4FB3-40DC-AC15-0E5313ADE8E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87812"/>
            <a:ext cx="12192000" cy="0"/>
          </a:xfrm>
          <a:prstGeom prst="line">
            <a:avLst/>
          </a:prstGeom>
          <a:ln w="50800" cmpd="thickThin">
            <a:solidFill>
              <a:srgbClr val="0049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664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4993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app.reestrvo.ru/#/poop/poop/50949445628647d9ac3b009dc7211fe8" TargetMode="External"/><Relationship Id="rId3" Type="http://schemas.openxmlformats.org/officeDocument/2006/relationships/hyperlink" Target="http://app.reestrvo.ru/#/poop/poop/7015aa91401d4955a1867138403c2f4c" TargetMode="External"/><Relationship Id="rId7" Type="http://schemas.openxmlformats.org/officeDocument/2006/relationships/hyperlink" Target="http://app.reestrvo.ru/#/poop/poop/9a99204b60774d149af33f69619e516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app.reestrvo.ru/#/poop/poop/20c89e53522e49eeacff0d6f60a5cac3" TargetMode="External"/><Relationship Id="rId5" Type="http://schemas.openxmlformats.org/officeDocument/2006/relationships/hyperlink" Target="http://app.reestrvo.ru/#/poop/poop/aee67673302e46f38c74b2f523349e71" TargetMode="External"/><Relationship Id="rId4" Type="http://schemas.openxmlformats.org/officeDocument/2006/relationships/hyperlink" Target="http://app.reestrvo.ru/#/poop/poop/f12dccea535b481c83f0318dc5e2a18f" TargetMode="External"/><Relationship Id="rId9" Type="http://schemas.openxmlformats.org/officeDocument/2006/relationships/hyperlink" Target="http://app.reestrvo.ru/#/poop/poop/66f0767bf98442fd9a1b2aa63ea6d0ae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4">
            <a:extLst>
              <a:ext uri="{FF2B5EF4-FFF2-40B4-BE49-F238E27FC236}">
                <a16:creationId xmlns:a16="http://schemas.microsoft.com/office/drawing/2014/main" id="{5AE4C38C-9720-2D4B-8248-ED307F59E231}"/>
              </a:ext>
            </a:extLst>
          </p:cNvPr>
          <p:cNvSpPr txBox="1">
            <a:spLocks/>
          </p:cNvSpPr>
          <p:nvPr/>
        </p:nvSpPr>
        <p:spPr>
          <a:xfrm>
            <a:off x="150343" y="2406732"/>
            <a:ext cx="9133944" cy="948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714375" defTabSz="914400">
              <a:lnSpc>
                <a:spcPct val="90000"/>
              </a:lnSpc>
              <a:spcBef>
                <a:spcPct val="0"/>
              </a:spcBef>
              <a:buNone/>
              <a:defRPr sz="4000">
                <a:solidFill>
                  <a:srgbClr val="004993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/>
              <a:t>Заседание Общего собрания членов Ассоциации </a:t>
            </a:r>
            <a:endParaRPr lang="en-US" sz="1400" dirty="0"/>
          </a:p>
          <a:p>
            <a:r>
              <a:rPr lang="ru-RU" sz="1400" dirty="0"/>
              <a:t>высших учебных заведений «Консорциум опорных вузов ГК «Росатом»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50343" y="3459361"/>
            <a:ext cx="11282362" cy="163690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4993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marL="714375"/>
            <a:r>
              <a:rPr lang="ru-RU" sz="4000" dirty="0"/>
              <a:t>Отчет о деятельности Ассоциации </a:t>
            </a:r>
            <a:br>
              <a:rPr lang="ru-RU" sz="4000" dirty="0"/>
            </a:br>
            <a:r>
              <a:rPr lang="ru-RU" sz="4000" dirty="0"/>
              <a:t>за 2018 - 2020 гг.</a:t>
            </a:r>
          </a:p>
        </p:txBody>
      </p:sp>
      <p:sp>
        <p:nvSpPr>
          <p:cNvPr id="11" name="Нижний колонтитул 3">
            <a:extLst>
              <a:ext uri="{FF2B5EF4-FFF2-40B4-BE49-F238E27FC236}">
                <a16:creationId xmlns:a16="http://schemas.microsoft.com/office/drawing/2014/main" id="{4BE636F5-21B3-9543-AB66-DD69C4F6C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479" y="6252833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/>
              <a:t>18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499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сентября 2020 г.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993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660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5096" y="168101"/>
            <a:ext cx="12333641" cy="524561"/>
          </a:xfrm>
        </p:spPr>
        <p:txBody>
          <a:bodyPr>
            <a:noAutofit/>
          </a:bodyPr>
          <a:lstStyle/>
          <a:p>
            <a:r>
              <a:rPr lang="ru-RU" sz="2000" dirty="0">
                <a:latin typeface="+mj-lt"/>
              </a:rPr>
              <a:t>Участие вузов-членов Ассоциации в совершенствовании нормативно-правовой базы в области образования и науки с учетом требований работодателя</a:t>
            </a:r>
            <a:endParaRPr lang="ru-RU" sz="2000" b="1" i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19B0651-EE4F-4900-A07F-96A6BFA9D0F0}" type="slidenum">
              <a:rPr lang="ru-RU" smtClean="0"/>
              <a:pPr algn="r"/>
              <a:t>10</a:t>
            </a:fld>
            <a:endParaRPr lang="ru-RU" dirty="0"/>
          </a:p>
        </p:txBody>
      </p:sp>
      <p:sp>
        <p:nvSpPr>
          <p:cNvPr id="10" name="Текст 1"/>
          <p:cNvSpPr txBox="1">
            <a:spLocks/>
          </p:cNvSpPr>
          <p:nvPr/>
        </p:nvSpPr>
        <p:spPr>
          <a:xfrm>
            <a:off x="372845" y="945778"/>
            <a:ext cx="11664577" cy="5770517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4993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marL="342900" indent="-342900"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Совместное пленарное заседание Ассоциации ведущих университетов России и Ассоциации «Глобальные университеты» 11 мая 2018 года </a:t>
            </a:r>
            <a:b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(по вопросам оценки качества  и аккредитации  в системе высшего образования) 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Заседание Общественного совета при Федеральной службе по надзору в сфере образования и науки  13 июня 2018 года (по вопросам совершенствования регламентации образовательных организаций)</a:t>
            </a: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Общее собрание членов Ассоциации «Глобальные университеты» 18 сентября 2018 года (о новой модели аккредитации российских университетов)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Заседание Межведомственной рабочей группы по совершенствованию системы государственной регламентации образовательной деятельности 10 октября 2018 года (по вопросам совершенствования лицензирования, государственной аккредитации и государственного контроля) 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AutoNum type="arabicPeriod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Заседание Общественного совета при Федеральной службе по надзору в сфере образования и науки </a:t>
            </a: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/>
            </a:r>
            <a:b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3 апреля 2019 года (по вопросам реализации механизма «регуляторной гильотины» государственного контроля в сфере высшего образования и науки)</a:t>
            </a:r>
            <a:endParaRPr lang="en-US" sz="13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28600" indent="-228600">
              <a:spcBef>
                <a:spcPts val="600"/>
              </a:spcBef>
              <a:buFontTx/>
              <a:buAutoNum type="arabicPeriod" startAt="6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   Заседание Совета Российского Союза ректоров 18 февраля 2020 года (по вопросам улучшения качества высшего образования)</a:t>
            </a:r>
          </a:p>
          <a:p>
            <a:pPr marL="2286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AutoNum type="arabicPeriod" startAt="7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Заседание Общего собрания членов Ассоциации Глобальные университеты  07.04.2020 года (создание рабочей группы «ФГОС 4.0») «Разработка ФГОС ВО нового формата. Состав образовательных областей для формирования отдельных ФГОС 4.0. Соотнесение ФГОС и профессиональных стандартов»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8.   Заседания рабочей группы «ФГОС 4.0»: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17.04.2020 г. – заседание РГ ФГОС 4.0 «</a:t>
            </a:r>
            <a:r>
              <a:rPr lang="ru-RU" sz="1300" kern="0" dirty="0">
                <a:solidFill>
                  <a:schemeClr val="tx1"/>
                </a:solidFill>
                <a:latin typeface="Arial" panose="020B0604020202020204" pitchFamily="34" charset="0"/>
              </a:rPr>
              <a:t>Концепция ФГОС высшего образования, механизмы их реализации и обновления в условиях быстрого обновления технологий и развития междисциплинарных направлений»</a:t>
            </a:r>
            <a:endParaRPr lang="ru-RU" sz="13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21.04.2020 г. – заседание РГ ФГОС 4.0 «О статусе работы РГ по вопросам ФГОС»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30.04.2020 г. - заседание РГ ФГОС 4.0 «Об основных принципах формирования ФГОС 4.0. Модели ФГОС 4.0»</a:t>
            </a:r>
          </a:p>
          <a:p>
            <a:pPr>
              <a:spcBef>
                <a:spcPts val="0"/>
              </a:spcBef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Разработаны макеты ФГОС 4.0:</a:t>
            </a:r>
          </a:p>
          <a:p>
            <a:pPr marL="265113" indent="-2651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инженерно-технические науки (</a:t>
            </a:r>
            <a:r>
              <a:rPr lang="ru-RU" sz="1300" dirty="0" err="1">
                <a:solidFill>
                  <a:schemeClr val="tx1"/>
                </a:solidFill>
                <a:latin typeface="Arial" panose="020B0604020202020204" pitchFamily="34" charset="0"/>
              </a:rPr>
              <a:t>СПбПУ</a:t>
            </a: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, НИЯУ МИФИ)</a:t>
            </a:r>
          </a:p>
          <a:p>
            <a:pPr marL="265113" indent="-2651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информационные технологии</a:t>
            </a:r>
            <a:r>
              <a:rPr lang="en-US" sz="130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(НИЯУ МИФИ) </a:t>
            </a:r>
          </a:p>
          <a:p>
            <a:pPr marL="265113" indent="-265113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</a:rPr>
              <a:t>естественные науки (МФТИ, ННГУ)</a:t>
            </a:r>
          </a:p>
          <a:p>
            <a:pPr marL="228600" indent="-228600">
              <a:buFontTx/>
              <a:buAutoNum type="arabicPeriod" startAt="6"/>
            </a:pPr>
            <a:endParaRPr lang="ru-RU" sz="13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28600" indent="-228600">
              <a:buFontTx/>
              <a:buAutoNum type="arabicPeriod" startAt="6"/>
            </a:pPr>
            <a:endParaRPr lang="ru-RU" sz="13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ru-RU" sz="13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27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5097" y="168102"/>
            <a:ext cx="11282363" cy="524561"/>
          </a:xfrm>
        </p:spPr>
        <p:txBody>
          <a:bodyPr>
            <a:noAutofit/>
          </a:bodyPr>
          <a:lstStyle/>
          <a:p>
            <a:pPr algn="ctr"/>
            <a:r>
              <a:rPr lang="ru-RU" sz="1600" dirty="0"/>
              <a:t>Участие вузов-членов Ассоциации в совершенствовании нормативно-правовой базы в области образования и науки с учетом требований работодателя</a:t>
            </a:r>
            <a:endParaRPr lang="ru-RU" sz="1600" b="1" i="1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B19B0651-EE4F-4900-A07F-96A6BFA9D0F0}" type="slidenum">
              <a:rPr lang="ru-RU" smtClean="0"/>
              <a:pPr algn="r"/>
              <a:t>11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83327" y="3362723"/>
            <a:ext cx="111973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400" b="1" dirty="0"/>
              <a:t>1. Проект федерального закона «О внесении изменений в Федеральный закон «Об образовании в Российской Федерации» в части совершенствования практической подготовки обучающихся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3876" y="1129527"/>
            <a:ext cx="52927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ЭКСПЕРТНЫЙ СОВЕТ ПО ВЫСШЕМУ ОБРАЗОВАНИЮ</a:t>
            </a:r>
            <a:endParaRPr lang="ru-RU" dirty="0"/>
          </a:p>
          <a:p>
            <a:r>
              <a:rPr lang="ru-RU" b="1" dirty="0"/>
              <a:t>при Комитете Государственной Думы </a:t>
            </a:r>
            <a:br>
              <a:rPr lang="ru-RU" b="1" dirty="0"/>
            </a:br>
            <a:r>
              <a:rPr lang="ru-RU" b="1" dirty="0"/>
              <a:t>по образованию и науке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3672" y="2785564"/>
            <a:ext cx="4861905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dirty="0"/>
              <a:t>Заседание Экспертного совета 16 июля 2019 года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07" y="1011475"/>
            <a:ext cx="1326269" cy="1301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0176" y="2237465"/>
            <a:ext cx="11112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/>
              <a:t>Участие представителей вузов Ассоциации в обсуждении законодательных инициатив: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3327" y="4065818"/>
            <a:ext cx="4709504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dirty="0"/>
              <a:t>Заседание Экспертного совета </a:t>
            </a: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14 ноября 2019 года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2528" y="4533439"/>
            <a:ext cx="1119734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400" b="1" dirty="0"/>
              <a:t>1. Проект федерального закона «О научной и научно-технической деятельности в Российской Федерации, который представлен </a:t>
            </a:r>
            <a:r>
              <a:rPr lang="ru-RU" sz="1400" b="1" dirty="0" err="1"/>
              <a:t>Минобрнауки</a:t>
            </a:r>
            <a:r>
              <a:rPr lang="ru-RU" sz="1400" b="1" dirty="0"/>
              <a:t> России для общественного обсуждения.</a:t>
            </a:r>
          </a:p>
          <a:p>
            <a:pPr algn="just">
              <a:spcAft>
                <a:spcPts val="600"/>
              </a:spcAft>
            </a:pPr>
            <a:r>
              <a:rPr lang="ru-RU" sz="1400" b="1" dirty="0"/>
              <a:t>2. О проекте Федерального закона «О внесении изменений в статью 71 Федерального закона «Об образовании в Российской Федерации» (дополнительное количество баллов для поступления по программам </a:t>
            </a:r>
            <a:r>
              <a:rPr lang="ru-RU" sz="1400" b="1" dirty="0" err="1"/>
              <a:t>бакалавриата</a:t>
            </a:r>
            <a:r>
              <a:rPr lang="ru-RU" sz="1400" b="1" dirty="0"/>
              <a:t> и программам </a:t>
            </a:r>
            <a:r>
              <a:rPr lang="ru-RU" sz="1400" b="1" dirty="0" err="1"/>
              <a:t>специалитета</a:t>
            </a:r>
            <a:r>
              <a:rPr lang="ru-RU" sz="1400" b="1" dirty="0"/>
              <a:t> для граждан, награжденных медалью «За особые успехи в учении»).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3327" y="5879082"/>
            <a:ext cx="10706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1400" b="1" dirty="0"/>
              <a:t>По результатам рассмотрения проектов федеральных законов подготовлены замечания и предложения, направленные на их совершенствование и устранение недостатков, затрагивающих интересы вузов.</a:t>
            </a:r>
          </a:p>
        </p:txBody>
      </p:sp>
    </p:spTree>
    <p:extLst>
      <p:ext uri="{BB962C8B-B14F-4D97-AF65-F5344CB8AC3E}">
        <p14:creationId xmlns:p14="http://schemas.microsoft.com/office/powerpoint/2010/main" val="407977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588" y="142701"/>
            <a:ext cx="11282362" cy="524561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000" b="1" dirty="0">
                <a:cs typeface="Times New Roman" panose="02020603050405020304" pitchFamily="18" charset="0"/>
              </a:rPr>
              <a:t>Содействие созданию и реализации приоритетных проектов в рамках </a:t>
            </a:r>
            <a:br>
              <a:rPr lang="ru-RU" sz="2000" b="1" dirty="0">
                <a:cs typeface="Times New Roman" panose="02020603050405020304" pitchFamily="18" charset="0"/>
              </a:rPr>
            </a:br>
            <a:r>
              <a:rPr lang="ru-RU" sz="2000" b="1" dirty="0">
                <a:cs typeface="Times New Roman" panose="02020603050405020304" pitchFamily="18" charset="0"/>
              </a:rPr>
              <a:t>образовательной системы ГК «</a:t>
            </a:r>
            <a:r>
              <a:rPr lang="ru-RU" sz="2000" b="1" dirty="0" err="1">
                <a:cs typeface="Times New Roman" panose="02020603050405020304" pitchFamily="18" charset="0"/>
              </a:rPr>
              <a:t>Росатом</a:t>
            </a:r>
            <a:r>
              <a:rPr lang="ru-RU" sz="2000" b="1" dirty="0">
                <a:cs typeface="Times New Roman" panose="02020603050405020304" pitchFamily="18" charset="0"/>
              </a:rPr>
              <a:t>». Работа с одаренной молодежью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11903" y="6538912"/>
            <a:ext cx="28429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cs typeface="Times New Roman" panose="02020603050405020304" pitchFamily="18" charset="0"/>
              </a:rPr>
              <a:t>* Олимпиада Ассоциации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57617" y="1054895"/>
            <a:ext cx="3313474" cy="51860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ru-RU" sz="1200" b="1" dirty="0">
                <a:solidFill>
                  <a:schemeClr val="tx1"/>
                </a:solidFill>
                <a:cs typeface="Arial" pitchFamily="34" charset="0"/>
              </a:rPr>
              <a:t>ОЛИМПИАДА «Я - ПРОФЕССИОНАЛ» 2018-2020 гг.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Языкознание и литературоведение (СПбГУ)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Юриспруденция (СПбГУ)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Арктические технологии (МФТИ)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Искусственный интеллект (МФТИ)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Математика (МФТИ)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Физика (МФТИ)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Горное дело (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МИСиС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Ядерные физика и технологии (НИЯУ МИФИ)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Автоматика и электроника (НИЯУ МИФИ)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Лазерные, плазменные и радиационные технологии (НИЯУ МИФИ)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Инженерно-физические, ядерные и 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нанотехнологии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 в медицине (НИЯУ МИФИ)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Безопасность информационных систем и технологий критически важных объектов (НИЯУ МИФИ)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Химическая технология (ТПУ)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Теплоэнергетика и теплотехника (ТПУ)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Измерительная техника и метрология (МГТУ)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Технологии композитов (МГТУ)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Освоение космоса (МГТУ)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Машиностроение (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СПбПУ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Управление в технических системах (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СПбПУ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Цифровое проектирование и моделирование (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СПбПУ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Электроэнергетика (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СПбПУ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Материаловедение и технологии материалов (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УрФУ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Программная инженерия (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УрФУ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Радиотехника (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УрФУ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Строительство (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УрФУ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Цифровая трансформация энергетики (МЭИ)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DCA2CF-4754-234E-84C7-36EB132C0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80083" y="3473451"/>
            <a:ext cx="3205711" cy="300082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ВСЕРОССИЙСКИЕ СТУДЕНЧЕСКИЕ ОЛИМПИАДЫ 2018-2019гг.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Информационная безопасность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Инженерно-физические технологии биомедицины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Дисциплина «Физика» в инженерных направления подготовки*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Автоматика, электроника и </a:t>
            </a:r>
            <a:r>
              <a:rPr lang="ru-RU" altLang="ru-RU" sz="1100" dirty="0" err="1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наноструктурная</a:t>
            </a: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 электроника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Ядерные физика и технологии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Физика лазерных и плазменных технологий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Теплоэнергетика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Теория автоматического управления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Системы качества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Нетрадиционные и возобновляемые источники энергии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ru-RU" sz="1100" dirty="0" err="1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Энерго</a:t>
            </a: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- и ресурсосбережение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altLang="ru-RU" sz="1100" dirty="0">
                <a:solidFill>
                  <a:schemeClr val="tx1"/>
                </a:solidFill>
                <a:ea typeface="Calibri" pitchFamily="34" charset="0"/>
                <a:cs typeface="Arial" pitchFamily="34" charset="0"/>
              </a:rPr>
              <a:t>Атомная энергетика</a:t>
            </a:r>
          </a:p>
        </p:txBody>
      </p:sp>
      <p:sp>
        <p:nvSpPr>
          <p:cNvPr id="18" name="TextBox 17"/>
          <p:cNvSpPr txBox="1"/>
          <p:nvPr/>
        </p:nvSpPr>
        <p:spPr>
          <a:xfrm flipH="1">
            <a:off x="4704088" y="1237023"/>
            <a:ext cx="36009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cs typeface="Arial" pitchFamily="34" charset="0"/>
              </a:rPr>
              <a:t>7 направлений олимпиады с участием ГК «</a:t>
            </a:r>
            <a:r>
              <a:rPr lang="ru-RU" sz="1100" dirty="0" err="1">
                <a:cs typeface="Arial" pitchFamily="34" charset="0"/>
              </a:rPr>
              <a:t>Росатом</a:t>
            </a:r>
            <a:r>
              <a:rPr lang="ru-RU" sz="1100" dirty="0">
                <a:cs typeface="Arial" pitchFamily="34" charset="0"/>
              </a:rPr>
              <a:t>»: </a:t>
            </a:r>
            <a:br>
              <a:rPr lang="ru-RU" sz="1100" dirty="0">
                <a:cs typeface="Arial" pitchFamily="34" charset="0"/>
              </a:rPr>
            </a:br>
            <a:r>
              <a:rPr lang="ru-RU" sz="1100" dirty="0">
                <a:cs typeface="Arial" pitchFamily="34" charset="0"/>
              </a:rPr>
              <a:t>5 – НИЯУ МИФИ, 1 – МФТИ, 1 – СПбПУ 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879" y="1066182"/>
            <a:ext cx="574725" cy="51712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 flipH="1">
            <a:off x="4719649" y="945750"/>
            <a:ext cx="2966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ru-RU" sz="1200" b="1" dirty="0"/>
              <a:t>68 направлений в 2019/20 уч. г.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801674" y="1251813"/>
            <a:ext cx="24634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801674" y="1943886"/>
            <a:ext cx="24634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3766"/>
            <a:ext cx="673814" cy="80820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549" y="2802530"/>
            <a:ext cx="579101" cy="579101"/>
          </a:xfrm>
          <a:prstGeom prst="rect">
            <a:avLst/>
          </a:prstGeom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4758127" y="3385605"/>
            <a:ext cx="24634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758127" y="2765564"/>
            <a:ext cx="12105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/>
              <a:t>&gt; 200 000 заявок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4855132" y="2954718"/>
            <a:ext cx="29596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на направления, организованные Опорные вузами ГК «Росатом»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6206" y="814087"/>
            <a:ext cx="1971709" cy="520953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8096040" y="1448246"/>
            <a:ext cx="3937197" cy="485437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ru-RU" sz="1200" b="1" dirty="0">
                <a:cs typeface="Times New Roman" panose="02020603050405020304" pitchFamily="18" charset="0"/>
              </a:rPr>
              <a:t>«</a:t>
            </a:r>
            <a:r>
              <a:rPr lang="ru-RU" sz="1200" b="1" dirty="0" err="1">
                <a:cs typeface="Times New Roman" panose="02020603050405020304" pitchFamily="18" charset="0"/>
              </a:rPr>
              <a:t>ТеМП</a:t>
            </a:r>
            <a:r>
              <a:rPr lang="ru-RU" sz="1200" b="1" dirty="0">
                <a:cs typeface="Times New Roman" panose="02020603050405020304" pitchFamily="18" charset="0"/>
              </a:rPr>
              <a:t>» – отраслевой Турнир молодых профессионалов</a:t>
            </a:r>
            <a:endParaRPr lang="ru-RU" sz="1200" i="1" dirty="0">
              <a:cs typeface="Times New Roman" panose="02020603050405020304" pitchFamily="18" charset="0"/>
            </a:endParaRPr>
          </a:p>
          <a:p>
            <a:endParaRPr lang="ru-RU" sz="1000" i="1" dirty="0">
              <a:solidFill>
                <a:schemeClr val="tx2">
                  <a:lumMod val="7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1000" i="1" dirty="0">
                <a:cs typeface="Times New Roman" panose="02020603050405020304" pitchFamily="18" charset="0"/>
              </a:rPr>
              <a:t>Проводится с 2011 года</a:t>
            </a:r>
          </a:p>
          <a:p>
            <a:pPr algn="just"/>
            <a:r>
              <a:rPr lang="ru-RU" sz="1000" dirty="0">
                <a:cs typeface="Times New Roman" panose="02020603050405020304" pitchFamily="18" charset="0"/>
              </a:rPr>
              <a:t>Цель: дать возможность участникам начать успешную карьеру в Госкорпорации «Росатом», предоставить инструменты для профессионального и личного развития, помочь с выбором карьерной траектории, а также найти новые идеи по актуальным направлениям развития Росатома. </a:t>
            </a:r>
          </a:p>
          <a:p>
            <a:pPr algn="just"/>
            <a:r>
              <a:rPr lang="ru-RU" sz="1000" dirty="0">
                <a:cs typeface="Times New Roman" panose="02020603050405020304" pitchFamily="18" charset="0"/>
              </a:rPr>
              <a:t>Участники Турнира – студенты профильных и опорных вузов </a:t>
            </a:r>
            <a:r>
              <a:rPr lang="ru-RU" sz="1000" dirty="0" err="1">
                <a:cs typeface="Times New Roman" panose="02020603050405020304" pitchFamily="18" charset="0"/>
              </a:rPr>
              <a:t>Госкорпорации</a:t>
            </a:r>
            <a:r>
              <a:rPr lang="ru-RU" sz="1000" dirty="0">
                <a:cs typeface="Times New Roman" panose="02020603050405020304" pitchFamily="18" charset="0"/>
              </a:rPr>
              <a:t> «</a:t>
            </a:r>
            <a:r>
              <a:rPr lang="ru-RU" sz="1000" dirty="0" err="1">
                <a:cs typeface="Times New Roman" panose="02020603050405020304" pitchFamily="18" charset="0"/>
              </a:rPr>
              <a:t>Росатом</a:t>
            </a:r>
            <a:r>
              <a:rPr lang="ru-RU" sz="1000" dirty="0">
                <a:cs typeface="Times New Roman" panose="02020603050405020304" pitchFamily="18" charset="0"/>
              </a:rPr>
              <a:t>». </a:t>
            </a:r>
          </a:p>
          <a:p>
            <a:pPr algn="just"/>
            <a:endParaRPr lang="ru-RU" sz="1000" dirty="0">
              <a:cs typeface="Times New Roman" panose="02020603050405020304" pitchFamily="18" charset="0"/>
            </a:endParaRPr>
          </a:p>
          <a:p>
            <a:pPr algn="just"/>
            <a:r>
              <a:rPr lang="ru-RU" sz="1000" b="1" dirty="0">
                <a:cs typeface="Times New Roman" panose="02020603050405020304" pitchFamily="18" charset="0"/>
              </a:rPr>
              <a:t>2018 г</a:t>
            </a:r>
            <a:r>
              <a:rPr lang="ru-RU" sz="1000" dirty="0"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1000" dirty="0">
                <a:cs typeface="Times New Roman" panose="02020603050405020304" pitchFamily="18" charset="0"/>
              </a:rPr>
              <a:t>В 2018 году Турнир «</a:t>
            </a:r>
            <a:r>
              <a:rPr lang="ru-RU" sz="1000" dirty="0" err="1">
                <a:cs typeface="Times New Roman" panose="02020603050405020304" pitchFamily="18" charset="0"/>
              </a:rPr>
              <a:t>ТеМП</a:t>
            </a:r>
            <a:r>
              <a:rPr lang="ru-RU" sz="1000" dirty="0">
                <a:cs typeface="Times New Roman" panose="02020603050405020304" pitchFamily="18" charset="0"/>
              </a:rPr>
              <a:t>» прошел в два потока: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dirty="0">
                <a:cs typeface="Times New Roman" panose="02020603050405020304" pitchFamily="18" charset="0"/>
              </a:rPr>
              <a:t>решение производственных заданий предприятий атомной отрасли;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000" dirty="0">
                <a:cs typeface="Times New Roman" panose="02020603050405020304" pitchFamily="18" charset="0"/>
              </a:rPr>
              <a:t>разработка </a:t>
            </a:r>
            <a:r>
              <a:rPr lang="ru-RU" sz="1000" dirty="0" err="1">
                <a:cs typeface="Times New Roman" panose="02020603050405020304" pitchFamily="18" charset="0"/>
              </a:rPr>
              <a:t>стартапов</a:t>
            </a:r>
            <a:r>
              <a:rPr lang="ru-RU" sz="1000" dirty="0">
                <a:cs typeface="Times New Roman" panose="02020603050405020304" pitchFamily="18" charset="0"/>
              </a:rPr>
              <a:t> по актуальным технологическим направлениям развития бизнесов </a:t>
            </a:r>
            <a:r>
              <a:rPr lang="ru-RU" sz="1000" dirty="0" err="1">
                <a:cs typeface="Times New Roman" panose="02020603050405020304" pitchFamily="18" charset="0"/>
              </a:rPr>
              <a:t>Росатома</a:t>
            </a:r>
            <a:r>
              <a:rPr lang="ru-RU" sz="1000" dirty="0"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000" dirty="0">
                <a:cs typeface="Times New Roman" panose="02020603050405020304" pitchFamily="18" charset="0"/>
              </a:rPr>
              <a:t>Участники: 3000 чел., из которых 1626 из опорных вузов </a:t>
            </a:r>
            <a:r>
              <a:rPr lang="ru-RU" sz="1000" dirty="0" err="1">
                <a:cs typeface="Times New Roman" panose="02020603050405020304" pitchFamily="18" charset="0"/>
              </a:rPr>
              <a:t>Росатома</a:t>
            </a:r>
            <a:r>
              <a:rPr lang="ru-RU" sz="1000" dirty="0"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000" dirty="0">
                <a:cs typeface="Times New Roman" panose="02020603050405020304" pitchFamily="18" charset="0"/>
              </a:rPr>
              <a:t>Площадка проведения финала: АТОМЭКСПО X, г. Сочи – 72 финалиста.</a:t>
            </a:r>
          </a:p>
          <a:p>
            <a:pPr algn="just"/>
            <a:endParaRPr lang="ru-RU" sz="1000" dirty="0">
              <a:cs typeface="Times New Roman" panose="02020603050405020304" pitchFamily="18" charset="0"/>
            </a:endParaRPr>
          </a:p>
          <a:p>
            <a:pPr algn="just"/>
            <a:r>
              <a:rPr lang="ru-RU" sz="1000" b="1" dirty="0">
                <a:cs typeface="Times New Roman" panose="02020603050405020304" pitchFamily="18" charset="0"/>
              </a:rPr>
              <a:t>2019 г. </a:t>
            </a:r>
          </a:p>
          <a:p>
            <a:pPr algn="just"/>
            <a:r>
              <a:rPr lang="ru-RU" sz="1000" dirty="0">
                <a:cs typeface="Times New Roman" panose="02020603050405020304" pitchFamily="18" charset="0"/>
              </a:rPr>
              <a:t>Участники:</a:t>
            </a:r>
          </a:p>
          <a:p>
            <a:pPr algn="just"/>
            <a:r>
              <a:rPr lang="ru-RU" sz="1000" dirty="0">
                <a:cs typeface="Times New Roman" panose="02020603050405020304" pitchFamily="18" charset="0"/>
              </a:rPr>
              <a:t>Заявки на участие в турнире подали более 2000 студентов и выпускников 2019 г. из более чем 200 вузов. Отобраны 275 студентов, которые предложили 85 проектов. </a:t>
            </a:r>
            <a:endParaRPr lang="ru-RU" sz="1000" b="1" dirty="0">
              <a:cs typeface="Times New Roman" panose="02020603050405020304" pitchFamily="18" charset="0"/>
            </a:endParaRPr>
          </a:p>
          <a:p>
            <a:pPr algn="just"/>
            <a:r>
              <a:rPr lang="ru-RU" sz="1000" dirty="0">
                <a:cs typeface="Times New Roman" panose="02020603050405020304" pitchFamily="18" charset="0"/>
              </a:rPr>
              <a:t>Площадка проведения финала: г. Нижний Новгород – 142 финалиста.</a:t>
            </a:r>
          </a:p>
          <a:p>
            <a:pPr algn="just"/>
            <a:endParaRPr lang="ru-RU" sz="1000" dirty="0">
              <a:cs typeface="Times New Roman" panose="02020603050405020304" pitchFamily="18" charset="0"/>
            </a:endParaRPr>
          </a:p>
          <a:p>
            <a:pPr algn="just"/>
            <a:r>
              <a:rPr lang="ru-RU" sz="1000" b="1" dirty="0">
                <a:cs typeface="Times New Roman" panose="02020603050405020304" pitchFamily="18" charset="0"/>
              </a:rPr>
              <a:t>2020 г.</a:t>
            </a:r>
          </a:p>
          <a:p>
            <a:pPr algn="just"/>
            <a:r>
              <a:rPr lang="ru-RU" sz="1000" dirty="0">
                <a:cs typeface="Times New Roman" panose="02020603050405020304" pitchFamily="18" charset="0"/>
              </a:rPr>
              <a:t>Участники: около 2000 студентов и выпускников 2020 г., из которых около 1200 из опорных вузов </a:t>
            </a:r>
            <a:r>
              <a:rPr lang="ru-RU" sz="1000" dirty="0" err="1">
                <a:cs typeface="Times New Roman" panose="02020603050405020304" pitchFamily="18" charset="0"/>
              </a:rPr>
              <a:t>Росатома</a:t>
            </a:r>
            <a:r>
              <a:rPr lang="ru-RU" sz="1000" dirty="0"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000" dirty="0">
                <a:cs typeface="Times New Roman" panose="02020603050405020304" pitchFamily="18" charset="0"/>
              </a:rPr>
              <a:t>Финал: дистанционно, октябрь 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450" y="1801532"/>
            <a:ext cx="731211" cy="731211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 flipH="1">
            <a:off x="4711236" y="1673475"/>
            <a:ext cx="29661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lang="ru-RU" sz="1200" b="1" dirty="0"/>
              <a:t>Олимпийский зачет вузов в 2019/20 уч. г.</a:t>
            </a:r>
          </a:p>
        </p:txBody>
      </p:sp>
      <p:sp>
        <p:nvSpPr>
          <p:cNvPr id="37" name="TextBox 36"/>
          <p:cNvSpPr txBox="1"/>
          <p:nvPr/>
        </p:nvSpPr>
        <p:spPr>
          <a:xfrm flipH="1">
            <a:off x="4801674" y="1933776"/>
            <a:ext cx="2631075" cy="938719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ru-RU" sz="1100" dirty="0"/>
              <a:t>№2 СПбГУ</a:t>
            </a:r>
          </a:p>
          <a:p>
            <a:r>
              <a:rPr lang="ru-RU" sz="1100" dirty="0"/>
              <a:t>№4 МФТИ</a:t>
            </a:r>
          </a:p>
          <a:p>
            <a:r>
              <a:rPr lang="ru-RU" sz="1100" dirty="0"/>
              <a:t>№5 НИЯУ МИФИ</a:t>
            </a:r>
          </a:p>
          <a:p>
            <a:r>
              <a:rPr lang="ru-RU" sz="1100" dirty="0"/>
              <a:t>№6 МГТУ </a:t>
            </a:r>
          </a:p>
          <a:p>
            <a:endParaRPr lang="ru-RU" sz="1100" dirty="0"/>
          </a:p>
          <a:p>
            <a:r>
              <a:rPr lang="ru-RU" sz="1100" dirty="0"/>
              <a:t>№8 СПбПУ</a:t>
            </a:r>
          </a:p>
          <a:p>
            <a:r>
              <a:rPr lang="ru-RU" sz="1100" dirty="0"/>
              <a:t>№13 НИУ МЭИ</a:t>
            </a:r>
          </a:p>
          <a:p>
            <a:r>
              <a:rPr lang="ru-RU" sz="1100" dirty="0"/>
              <a:t>№16 ТПУ</a:t>
            </a:r>
          </a:p>
          <a:p>
            <a:r>
              <a:rPr lang="ru-RU" sz="1100" dirty="0"/>
              <a:t>№20 </a:t>
            </a:r>
            <a:r>
              <a:rPr lang="ru-RU" sz="1100" dirty="0" err="1"/>
              <a:t>УрФУ</a:t>
            </a:r>
            <a:r>
              <a:rPr lang="ru-RU" sz="1100" dirty="0"/>
              <a:t> </a:t>
            </a:r>
          </a:p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83412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588" y="142701"/>
            <a:ext cx="11282362" cy="524561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000" b="1" dirty="0">
                <a:cs typeface="Times New Roman" panose="02020603050405020304" pitchFamily="18" charset="0"/>
              </a:rPr>
              <a:t>Содействие созданию и реализации приоритетных проектов в рамках </a:t>
            </a:r>
            <a:br>
              <a:rPr lang="ru-RU" sz="2000" b="1" dirty="0">
                <a:cs typeface="Times New Roman" panose="02020603050405020304" pitchFamily="18" charset="0"/>
              </a:rPr>
            </a:br>
            <a:r>
              <a:rPr lang="ru-RU" sz="2000" b="1" dirty="0">
                <a:cs typeface="Times New Roman" panose="02020603050405020304" pitchFamily="18" charset="0"/>
              </a:rPr>
              <a:t>образовательной системы ГК «</a:t>
            </a:r>
            <a:r>
              <a:rPr lang="ru-RU" sz="2000" b="1" dirty="0" err="1">
                <a:cs typeface="Times New Roman" panose="02020603050405020304" pitchFamily="18" charset="0"/>
              </a:rPr>
              <a:t>Росатом</a:t>
            </a:r>
            <a:r>
              <a:rPr lang="ru-RU" sz="2000" b="1" dirty="0">
                <a:cs typeface="Times New Roman" panose="02020603050405020304" pitchFamily="18" charset="0"/>
              </a:rPr>
              <a:t>». Работа с одаренной молодежью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5DCA2CF-4754-234E-84C7-36EB132C0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09006" y="1012664"/>
            <a:ext cx="3960215" cy="31854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ru-RU" sz="1200" b="1" dirty="0">
                <a:solidFill>
                  <a:schemeClr val="tx1"/>
                </a:solidFill>
                <a:cs typeface="Arial" pitchFamily="34" charset="0"/>
              </a:rPr>
              <a:t>Зимние школы Олимпиады «Я – профессионал»</a:t>
            </a:r>
          </a:p>
          <a:p>
            <a:pPr algn="ctr"/>
            <a:r>
              <a:rPr lang="ru-RU" altLang="ru-RU" sz="1200" b="1" dirty="0">
                <a:solidFill>
                  <a:schemeClr val="tx1"/>
                </a:solidFill>
                <a:cs typeface="Arial" pitchFamily="34" charset="0"/>
              </a:rPr>
              <a:t>2018-2020 гг.</a:t>
            </a:r>
          </a:p>
          <a:p>
            <a:pPr algn="ctr"/>
            <a:endParaRPr lang="ru-RU" altLang="ru-RU" sz="1200" dirty="0">
              <a:solidFill>
                <a:schemeClr val="tx1"/>
              </a:solidFill>
              <a:cs typeface="Arial" pitchFamily="34" charset="0"/>
            </a:endParaRP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Абсолютное будущее (МФТИ)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Ключ на старт (МГТУ)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Зимняя атомная школа (НИЯУ МИФИ)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Материаловедение и строительство (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УрФУ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Программная инженерия и радиотехника (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УрФУ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Зимняя </a:t>
            </a:r>
            <a:r>
              <a:rPr lang="ru-RU" altLang="ru-RU" sz="1100" dirty="0" err="1">
                <a:solidFill>
                  <a:schemeClr val="tx1"/>
                </a:solidFill>
                <a:cs typeface="Arial" pitchFamily="34" charset="0"/>
              </a:rPr>
              <a:t>социогуманитарная</a:t>
            </a: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 школа (СПбГУ)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ru-RU" altLang="ru-RU" sz="1100" dirty="0">
                <a:solidFill>
                  <a:schemeClr val="tx1"/>
                </a:solidFill>
                <a:cs typeface="Arial" pitchFamily="34" charset="0"/>
              </a:rPr>
              <a:t>Поколение 4.0 (СПбПУ)</a:t>
            </a:r>
          </a:p>
          <a:p>
            <a:pPr marL="88900" indent="-88900">
              <a:buFont typeface="Wingdings" pitchFamily="2" charset="2"/>
              <a:buChar char="§"/>
            </a:pPr>
            <a:endParaRPr lang="ru-RU" altLang="ru-RU" sz="1100" dirty="0">
              <a:solidFill>
                <a:schemeClr val="tx1"/>
              </a:solidFill>
              <a:cs typeface="Arial" pitchFamily="34" charset="0"/>
            </a:endParaRPr>
          </a:p>
          <a:p>
            <a:pPr marL="88900" indent="-88900">
              <a:buFont typeface="Wingdings" pitchFamily="2" charset="2"/>
              <a:buChar char="§"/>
            </a:pPr>
            <a:endParaRPr lang="ru-RU" altLang="ru-RU" sz="1100" dirty="0">
              <a:solidFill>
                <a:schemeClr val="tx1"/>
              </a:solidFill>
              <a:cs typeface="Arial" pitchFamily="34" charset="0"/>
            </a:endParaRPr>
          </a:p>
          <a:p>
            <a:pPr marL="88900" indent="-88900">
              <a:buFont typeface="Wingdings" pitchFamily="2" charset="2"/>
              <a:buChar char="§"/>
            </a:pPr>
            <a:endParaRPr lang="ru-RU" altLang="ru-RU" sz="1100" dirty="0">
              <a:solidFill>
                <a:schemeClr val="tx1"/>
              </a:solidFill>
              <a:cs typeface="Arial" pitchFamily="34" charset="0"/>
            </a:endParaRPr>
          </a:p>
          <a:p>
            <a:pPr marL="88900" indent="-88900">
              <a:buFont typeface="Wingdings" pitchFamily="2" charset="2"/>
              <a:buChar char="§"/>
            </a:pPr>
            <a:endParaRPr lang="ru-RU" altLang="ru-RU" sz="1100" dirty="0">
              <a:solidFill>
                <a:schemeClr val="tx1"/>
              </a:solidFill>
              <a:cs typeface="Arial" pitchFamily="34" charset="0"/>
            </a:endParaRPr>
          </a:p>
          <a:p>
            <a:pPr marL="88900" indent="-88900">
              <a:buFont typeface="Wingdings" pitchFamily="2" charset="2"/>
              <a:buChar char="§"/>
            </a:pPr>
            <a:endParaRPr lang="ru-RU" altLang="ru-RU" sz="1100" dirty="0">
              <a:solidFill>
                <a:schemeClr val="tx1"/>
              </a:solidFill>
              <a:cs typeface="Arial" pitchFamily="34" charset="0"/>
            </a:endParaRPr>
          </a:p>
          <a:p>
            <a:pPr marL="88900" indent="-88900">
              <a:buFont typeface="Wingdings" pitchFamily="2" charset="2"/>
              <a:buChar char="§"/>
            </a:pPr>
            <a:endParaRPr lang="ru-RU" altLang="ru-RU" sz="1100" dirty="0">
              <a:solidFill>
                <a:schemeClr val="tx1"/>
              </a:solidFill>
              <a:cs typeface="Arial" pitchFamily="34" charset="0"/>
            </a:endParaRPr>
          </a:p>
          <a:p>
            <a:pPr marL="88900" indent="-88900">
              <a:buFont typeface="Wingdings" pitchFamily="2" charset="2"/>
              <a:buChar char="§"/>
            </a:pPr>
            <a:endParaRPr lang="ru-RU" altLang="ru-RU" sz="1100" dirty="0">
              <a:solidFill>
                <a:schemeClr val="tx1"/>
              </a:solidFill>
              <a:cs typeface="Arial" pitchFamily="34" charset="0"/>
            </a:endParaRPr>
          </a:p>
          <a:p>
            <a:pPr marL="88900" indent="-88900">
              <a:buFont typeface="Wingdings" pitchFamily="2" charset="2"/>
              <a:buChar char="§"/>
            </a:pPr>
            <a:endParaRPr lang="ru-RU" altLang="ru-RU" sz="1100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"/>
          <a:srcRect l="8479" t="13440" r="57933" b="49621"/>
          <a:stretch/>
        </p:blipFill>
        <p:spPr>
          <a:xfrm>
            <a:off x="295500" y="2971255"/>
            <a:ext cx="1480458" cy="1008859"/>
          </a:xfrm>
          <a:prstGeom prst="rect">
            <a:avLst/>
          </a:prstGeom>
        </p:spPr>
      </p:pic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18BE04B6-00C5-2640-885A-510869C23EDA}"/>
              </a:ext>
            </a:extLst>
          </p:cNvPr>
          <p:cNvSpPr/>
          <p:nvPr/>
        </p:nvSpPr>
        <p:spPr>
          <a:xfrm>
            <a:off x="1806591" y="3465603"/>
            <a:ext cx="24737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Arial Narrow" panose="020B0604020202020204" pitchFamily="34" charset="0"/>
                <a:ea typeface="Arial"/>
                <a:cs typeface="Arial Narrow" panose="020B0604020202020204" pitchFamily="34" charset="0"/>
              </a:rPr>
              <a:t>Количество участников: 184 человека из 67 вузов и 28 регионов России 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45A5AA8D-AB18-1541-A0C7-C8D0D3898FDE}"/>
              </a:ext>
            </a:extLst>
          </p:cNvPr>
          <p:cNvSpPr/>
          <p:nvPr/>
        </p:nvSpPr>
        <p:spPr>
          <a:xfrm>
            <a:off x="1806590" y="3238887"/>
            <a:ext cx="21323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latin typeface="Arial Narrow" panose="020B0604020202020204" pitchFamily="34" charset="0"/>
                <a:ea typeface="Arial"/>
                <a:cs typeface="Arial Narrow" panose="020B0604020202020204" pitchFamily="34" charset="0"/>
              </a:rPr>
              <a:t>Место проведения: НИЯУ МИФИ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06590" y="2979964"/>
            <a:ext cx="24737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Даты проведения: 28.01 – 31.01.2020г.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2036" y="905068"/>
            <a:ext cx="1500327" cy="537327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8104021" y="1658042"/>
            <a:ext cx="3965362" cy="42073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cs typeface="Times New Roman" panose="02020603050405020304" pitchFamily="18" charset="0"/>
              </a:rPr>
              <a:t>Дни карьеры </a:t>
            </a:r>
            <a:r>
              <a:rPr lang="ru-RU" sz="1200" b="1" dirty="0" err="1">
                <a:cs typeface="Times New Roman" panose="02020603050405020304" pitchFamily="18" charset="0"/>
              </a:rPr>
              <a:t>Росатома</a:t>
            </a:r>
            <a:endParaRPr lang="ru-RU" sz="1200" b="1" dirty="0">
              <a:cs typeface="Times New Roman" panose="02020603050405020304" pitchFamily="18" charset="0"/>
            </a:endParaRPr>
          </a:p>
          <a:p>
            <a:pPr algn="just"/>
            <a:endParaRPr lang="ru-RU" sz="1100" i="1" dirty="0">
              <a:cs typeface="Times New Roman" panose="02020603050405020304" pitchFamily="18" charset="0"/>
            </a:endParaRPr>
          </a:p>
          <a:p>
            <a:pPr algn="just"/>
            <a:r>
              <a:rPr lang="ru-RU" sz="1100" i="1" dirty="0">
                <a:cs typeface="Times New Roman" panose="02020603050405020304" pitchFamily="18" charset="0"/>
              </a:rPr>
              <a:t>Проводятся с 2010 года</a:t>
            </a:r>
          </a:p>
          <a:p>
            <a:pPr algn="just"/>
            <a:r>
              <a:rPr lang="ru-RU" sz="1100" dirty="0">
                <a:cs typeface="Times New Roman" panose="02020603050405020304" pitchFamily="18" charset="0"/>
              </a:rPr>
              <a:t>Цель: обеспечение предприятий </a:t>
            </a:r>
            <a:r>
              <a:rPr lang="ru-RU" sz="1100" dirty="0" err="1">
                <a:cs typeface="Times New Roman" panose="02020603050405020304" pitchFamily="18" charset="0"/>
              </a:rPr>
              <a:t>Госкорпорации</a:t>
            </a:r>
            <a:r>
              <a:rPr lang="ru-RU" sz="1100" dirty="0">
                <a:cs typeface="Times New Roman" panose="02020603050405020304" pitchFamily="18" charset="0"/>
              </a:rPr>
              <a:t> «</a:t>
            </a:r>
            <a:r>
              <a:rPr lang="ru-RU" sz="1100" dirty="0" err="1">
                <a:cs typeface="Times New Roman" panose="02020603050405020304" pitchFamily="18" charset="0"/>
              </a:rPr>
              <a:t>Росатом</a:t>
            </a:r>
            <a:r>
              <a:rPr lang="ru-RU" sz="1100" dirty="0">
                <a:cs typeface="Times New Roman" panose="02020603050405020304" pitchFamily="18" charset="0"/>
              </a:rPr>
              <a:t>» высококвалифицированными и мотивированными выпускниками вузов необходимого количества и качества.</a:t>
            </a:r>
          </a:p>
          <a:p>
            <a:pPr algn="just"/>
            <a:endParaRPr lang="ru-RU" sz="1100" dirty="0">
              <a:cs typeface="Times New Roman" panose="02020603050405020304" pitchFamily="18" charset="0"/>
            </a:endParaRPr>
          </a:p>
          <a:p>
            <a:pPr algn="just"/>
            <a:r>
              <a:rPr lang="ru-RU" sz="1100" dirty="0">
                <a:cs typeface="Times New Roman" panose="02020603050405020304" pitchFamily="18" charset="0"/>
              </a:rPr>
              <a:t>Более 5000 обучающихся и выпускников ежегодно.</a:t>
            </a:r>
          </a:p>
          <a:p>
            <a:pPr algn="just"/>
            <a:endParaRPr lang="ru-RU" sz="1100" dirty="0">
              <a:cs typeface="Times New Roman" panose="02020603050405020304" pitchFamily="18" charset="0"/>
            </a:endParaRPr>
          </a:p>
          <a:p>
            <a:r>
              <a:rPr lang="ru-RU" sz="1100" b="1" dirty="0">
                <a:cs typeface="Times New Roman" panose="02020603050405020304" pitchFamily="18" charset="0"/>
              </a:rPr>
              <a:t>2018 г</a:t>
            </a:r>
            <a:r>
              <a:rPr lang="ru-RU" sz="1100" dirty="0">
                <a:cs typeface="Times New Roman" panose="02020603050405020304" pitchFamily="18" charset="0"/>
              </a:rPr>
              <a:t>.</a:t>
            </a:r>
          </a:p>
          <a:p>
            <a:r>
              <a:rPr lang="ru-RU" sz="1100" dirty="0">
                <a:cs typeface="Times New Roman" panose="02020603050405020304" pitchFamily="18" charset="0"/>
              </a:rPr>
              <a:t>Площадки проведения:</a:t>
            </a:r>
          </a:p>
          <a:p>
            <a:r>
              <a:rPr lang="ru-RU" sz="1100" dirty="0">
                <a:cs typeface="Times New Roman" panose="02020603050405020304" pitchFamily="18" charset="0"/>
              </a:rPr>
              <a:t>НИЯУ МИФИ</a:t>
            </a:r>
            <a:r>
              <a:rPr lang="en-US" sz="1100" dirty="0">
                <a:cs typeface="Times New Roman" panose="02020603050405020304" pitchFamily="18" charset="0"/>
              </a:rPr>
              <a:t> </a:t>
            </a:r>
            <a:r>
              <a:rPr lang="ru-RU" sz="1100" dirty="0">
                <a:cs typeface="Times New Roman" panose="02020603050405020304" pitchFamily="18" charset="0"/>
              </a:rPr>
              <a:t> (г. Москва), НИ ТПУ (г. Томск), УрФУ (г. Екатеринбург), </a:t>
            </a:r>
          </a:p>
          <a:p>
            <a:r>
              <a:rPr lang="ru-RU" sz="1100" dirty="0">
                <a:cs typeface="Times New Roman" panose="02020603050405020304" pitchFamily="18" charset="0"/>
              </a:rPr>
              <a:t>НГТУ (г. Нижний Новгород)</a:t>
            </a:r>
          </a:p>
          <a:p>
            <a:endParaRPr lang="ru-RU" sz="1100" dirty="0">
              <a:cs typeface="Times New Roman" panose="02020603050405020304" pitchFamily="18" charset="0"/>
            </a:endParaRPr>
          </a:p>
          <a:p>
            <a:r>
              <a:rPr lang="ru-RU" sz="1100" b="1" dirty="0">
                <a:cs typeface="Times New Roman" panose="02020603050405020304" pitchFamily="18" charset="0"/>
              </a:rPr>
              <a:t>2019 г. </a:t>
            </a:r>
          </a:p>
          <a:p>
            <a:r>
              <a:rPr lang="ru-RU" sz="1100" dirty="0">
                <a:cs typeface="Times New Roman" panose="02020603050405020304" pitchFamily="18" charset="0"/>
              </a:rPr>
              <a:t>Площадки проведения:</a:t>
            </a:r>
          </a:p>
          <a:p>
            <a:r>
              <a:rPr lang="ru-RU" sz="1100" dirty="0">
                <a:cs typeface="Times New Roman" panose="02020603050405020304" pitchFamily="18" charset="0"/>
              </a:rPr>
              <a:t>НИЯУ МИФИ</a:t>
            </a:r>
            <a:r>
              <a:rPr lang="en-US" sz="1100" dirty="0">
                <a:cs typeface="Times New Roman" panose="02020603050405020304" pitchFamily="18" charset="0"/>
              </a:rPr>
              <a:t> </a:t>
            </a:r>
            <a:r>
              <a:rPr lang="ru-RU" sz="1100" dirty="0">
                <a:cs typeface="Times New Roman" panose="02020603050405020304" pitchFamily="18" charset="0"/>
              </a:rPr>
              <a:t> (г. Москва), НИ ТПУ (г. Томск), УрФУ (г. Екатеринбург), НГТУ (г. Нижний Новгород)</a:t>
            </a:r>
          </a:p>
          <a:p>
            <a:pPr marL="90488" indent="-90488" algn="just" fontAlgn="base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>
                <a:srgbClr val="4596D1"/>
              </a:buClr>
              <a:buFont typeface="Arial" panose="020B0604020202020204" pitchFamily="34" charset="0"/>
              <a:buChar char="•"/>
            </a:pPr>
            <a:r>
              <a:rPr lang="ru-RU" sz="1100" dirty="0">
                <a:cs typeface="Times New Roman" panose="02020603050405020304" pitchFamily="18" charset="0"/>
              </a:rPr>
              <a:t>Более 35 предприятий отрасли</a:t>
            </a:r>
          </a:p>
          <a:p>
            <a:pPr marL="90488" indent="-90488" algn="just" fontAlgn="base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>
                <a:srgbClr val="4596D1"/>
              </a:buClr>
              <a:buFont typeface="Arial" panose="020B0604020202020204" pitchFamily="34" charset="0"/>
              <a:buChar char="•"/>
            </a:pPr>
            <a:r>
              <a:rPr lang="ru-RU" sz="1100" dirty="0">
                <a:cs typeface="Times New Roman" panose="02020603050405020304" pitchFamily="18" charset="0"/>
              </a:rPr>
              <a:t>Более 450 вакансий, 300 практик и стажировок</a:t>
            </a:r>
          </a:p>
          <a:p>
            <a:pPr marL="90488" indent="-90488" algn="just" fontAlgn="base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>
                <a:srgbClr val="4596D1"/>
              </a:buClr>
              <a:buFont typeface="Arial" panose="020B0604020202020204" pitchFamily="34" charset="0"/>
              <a:buChar char="•"/>
            </a:pPr>
            <a:endParaRPr lang="ru-RU" sz="1100" dirty="0">
              <a:cs typeface="Times New Roman" panose="02020603050405020304" pitchFamily="18" charset="0"/>
            </a:endParaRPr>
          </a:p>
          <a:p>
            <a:pPr algn="just" fontAlgn="base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>
                <a:srgbClr val="4596D1"/>
              </a:buClr>
            </a:pPr>
            <a:r>
              <a:rPr lang="ru-RU" sz="1100" b="1" dirty="0">
                <a:cs typeface="Times New Roman" panose="02020603050405020304" pitchFamily="18" charset="0"/>
              </a:rPr>
              <a:t>2020 г.</a:t>
            </a:r>
          </a:p>
          <a:p>
            <a:pPr algn="just" fontAlgn="base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>
                <a:srgbClr val="4596D1"/>
              </a:buClr>
            </a:pPr>
            <a:r>
              <a:rPr lang="ru-RU" sz="1100" dirty="0">
                <a:cs typeface="Times New Roman" panose="02020603050405020304" pitchFamily="18" charset="0"/>
              </a:rPr>
              <a:t>Планируется проведение мероприятия с использованием дистанционных технологий осенью 2020 г.</a:t>
            </a:r>
            <a:endParaRPr lang="en-US" sz="1100" dirty="0">
              <a:cs typeface="Times New Roman" panose="02020603050405020304" pitchFamily="18" charset="0"/>
            </a:endParaRPr>
          </a:p>
        </p:txBody>
      </p:sp>
      <p:pic>
        <p:nvPicPr>
          <p:cNvPr id="2050" name="Picture 2" descr="Международный инженерный чемпионат «CASE-IN». Школьная лига. Осенний куб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312" y="905068"/>
            <a:ext cx="1316172" cy="60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4375595" y="1658042"/>
            <a:ext cx="3530761" cy="41703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cs typeface="Times New Roman" panose="02020603050405020304" pitchFamily="18" charset="0"/>
              </a:rPr>
              <a:t>Международный инженерный чемпионат «</a:t>
            </a:r>
            <a:r>
              <a:rPr lang="en-US" sz="1200" b="1" dirty="0">
                <a:cs typeface="Times New Roman" panose="02020603050405020304" pitchFamily="18" charset="0"/>
              </a:rPr>
              <a:t>CASE-IN</a:t>
            </a:r>
            <a:r>
              <a:rPr lang="ru-RU" sz="1200" b="1" dirty="0"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1100" b="1" dirty="0">
              <a:cs typeface="Times New Roman" panose="02020603050405020304" pitchFamily="18" charset="0"/>
            </a:endParaRPr>
          </a:p>
          <a:p>
            <a:pPr algn="just"/>
            <a:r>
              <a:rPr lang="ru-RU" sz="1100" dirty="0">
                <a:cs typeface="Times New Roman" panose="02020603050405020304" pitchFamily="18" charset="0"/>
              </a:rPr>
              <a:t>С 2019 года </a:t>
            </a:r>
            <a:r>
              <a:rPr lang="ru-RU" sz="1100" dirty="0" err="1">
                <a:cs typeface="Times New Roman" panose="02020603050405020304" pitchFamily="18" charset="0"/>
              </a:rPr>
              <a:t>Госкорпорация</a:t>
            </a:r>
            <a:r>
              <a:rPr lang="ru-RU" sz="1100" dirty="0">
                <a:cs typeface="Times New Roman" panose="02020603050405020304" pitchFamily="18" charset="0"/>
              </a:rPr>
              <a:t> «</a:t>
            </a:r>
            <a:r>
              <a:rPr lang="ru-RU" sz="1100" dirty="0" err="1">
                <a:cs typeface="Times New Roman" panose="02020603050405020304" pitchFamily="18" charset="0"/>
              </a:rPr>
              <a:t>Росатом</a:t>
            </a:r>
            <a:r>
              <a:rPr lang="ru-RU" sz="1100" dirty="0">
                <a:cs typeface="Times New Roman" panose="02020603050405020304" pitchFamily="18" charset="0"/>
              </a:rPr>
              <a:t>» является Стратегическим партнером по направлению «Цифровой атом».</a:t>
            </a:r>
            <a:endParaRPr lang="en-US" sz="1100" dirty="0">
              <a:cs typeface="Times New Roman" panose="02020603050405020304" pitchFamily="18" charset="0"/>
            </a:endParaRPr>
          </a:p>
          <a:p>
            <a:pPr algn="just"/>
            <a:r>
              <a:rPr lang="ru-RU" sz="1100" dirty="0">
                <a:cs typeface="Times New Roman" panose="02020603050405020304" pitchFamily="18" charset="0"/>
              </a:rPr>
              <a:t>Студенческая лига по направлению «Цифровой атом» проходит в формате соревнования среди обучающихся ООВО, которые в командах решают инженерные кейсы, посвященные реальным производственным проблемам и разработанные по материалам отраслевых предприятий.</a:t>
            </a:r>
          </a:p>
          <a:p>
            <a:pPr algn="just"/>
            <a:endParaRPr lang="ru-RU" sz="1100" dirty="0">
              <a:cs typeface="Times New Roman" panose="02020603050405020304" pitchFamily="18" charset="0"/>
            </a:endParaRPr>
          </a:p>
          <a:p>
            <a:pPr algn="just"/>
            <a:r>
              <a:rPr lang="ru-RU" sz="1100" dirty="0">
                <a:cs typeface="Times New Roman" panose="02020603050405020304" pitchFamily="18" charset="0"/>
              </a:rPr>
              <a:t>Участники: более 7000 обучающихся из 57 профильных ООВО России и стран СНГ.</a:t>
            </a:r>
            <a:endParaRPr lang="en-US" sz="1100" dirty="0">
              <a:cs typeface="Times New Roman" panose="02020603050405020304" pitchFamily="18" charset="0"/>
            </a:endParaRPr>
          </a:p>
          <a:p>
            <a:pPr algn="just"/>
            <a:endParaRPr lang="en-US" sz="1100" dirty="0">
              <a:cs typeface="Times New Roman" panose="02020603050405020304" pitchFamily="18" charset="0"/>
            </a:endParaRPr>
          </a:p>
          <a:p>
            <a:r>
              <a:rPr lang="ru-RU" sz="1100" dirty="0">
                <a:cs typeface="Times New Roman" panose="02020603050405020304" pitchFamily="18" charset="0"/>
              </a:rPr>
              <a:t>География проекта:</a:t>
            </a:r>
          </a:p>
          <a:p>
            <a:r>
              <a:rPr lang="ru-RU" sz="1100" dirty="0">
                <a:cs typeface="Times New Roman" panose="02020603050405020304" pitchFamily="18" charset="0"/>
              </a:rPr>
              <a:t>Екатеринбург (</a:t>
            </a:r>
            <a:r>
              <a:rPr lang="ru-RU" sz="1100" dirty="0" err="1">
                <a:cs typeface="Times New Roman" panose="02020603050405020304" pitchFamily="18" charset="0"/>
              </a:rPr>
              <a:t>УрФУ</a:t>
            </a:r>
            <a:r>
              <a:rPr lang="ru-RU" sz="1100" dirty="0">
                <a:cs typeface="Times New Roman" panose="02020603050405020304" pitchFamily="18" charset="0"/>
              </a:rPr>
              <a:t>), Иваново (ИГЭУ), Иркутск, Москва (НИЯУ МИФИ, НИУ МЭИ), Нижний Новгород (НГТУ), Санкт-Петербург, Томск (НИ ТПУ), Челябинск</a:t>
            </a:r>
          </a:p>
          <a:p>
            <a:endParaRPr lang="ru-RU" sz="1100" dirty="0">
              <a:cs typeface="Times New Roman" panose="02020603050405020304" pitchFamily="18" charset="0"/>
            </a:endParaRPr>
          </a:p>
          <a:p>
            <a:r>
              <a:rPr lang="ru-RU" sz="1100" dirty="0">
                <a:cs typeface="Times New Roman" panose="02020603050405020304" pitchFamily="18" charset="0"/>
              </a:rPr>
              <a:t>Победители и призеры 2020 г. по направлению «Цифровой атом»:</a:t>
            </a:r>
          </a:p>
          <a:p>
            <a:r>
              <a:rPr lang="ru-RU" sz="1100" dirty="0">
                <a:cs typeface="Times New Roman" panose="02020603050405020304" pitchFamily="18" charset="0"/>
              </a:rPr>
              <a:t>1 место – команда НГТУ</a:t>
            </a:r>
          </a:p>
          <a:p>
            <a:r>
              <a:rPr lang="ru-RU" sz="1100" dirty="0">
                <a:cs typeface="Times New Roman" panose="02020603050405020304" pitchFamily="18" charset="0"/>
              </a:rPr>
              <a:t>2 место – команда НИЯУ МИФИ</a:t>
            </a:r>
          </a:p>
          <a:p>
            <a:r>
              <a:rPr lang="ru-RU" sz="1100" dirty="0">
                <a:cs typeface="Times New Roman" panose="02020603050405020304" pitchFamily="18" charset="0"/>
              </a:rPr>
              <a:t>3 место – команда МГТУ </a:t>
            </a:r>
            <a:endParaRPr lang="en-US" sz="1100" dirty="0"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297" y="4331091"/>
            <a:ext cx="3968924" cy="19697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cs typeface="Times New Roman" panose="02020603050405020304" pitchFamily="18" charset="0"/>
              </a:rPr>
              <a:t>Карьерные и </a:t>
            </a:r>
            <a:r>
              <a:rPr lang="ru-RU" sz="1200" b="1" dirty="0" err="1">
                <a:cs typeface="Times New Roman" panose="02020603050405020304" pitchFamily="18" charset="0"/>
              </a:rPr>
              <a:t>профориентационные</a:t>
            </a:r>
            <a:r>
              <a:rPr lang="ru-RU" sz="1200" b="1" dirty="0">
                <a:cs typeface="Times New Roman" panose="02020603050405020304" pitchFamily="18" charset="0"/>
              </a:rPr>
              <a:t> мероприятия</a:t>
            </a:r>
          </a:p>
          <a:p>
            <a:pPr algn="ctr"/>
            <a:endParaRPr lang="ru-RU" sz="1100" b="1" dirty="0">
              <a:cs typeface="Times New Roman" panose="02020603050405020304" pitchFamily="18" charset="0"/>
            </a:endParaRPr>
          </a:p>
          <a:p>
            <a:pPr algn="just"/>
            <a:r>
              <a:rPr lang="ru-RU" sz="1100" dirty="0">
                <a:cs typeface="Times New Roman" panose="02020603050405020304" pitchFamily="18" charset="0"/>
              </a:rPr>
              <a:t>Представители предприятий Госкорпорации «Росатом» ежегодно принимают участие в </a:t>
            </a:r>
            <a:r>
              <a:rPr lang="ru-RU" sz="1100" dirty="0" err="1">
                <a:cs typeface="Times New Roman" panose="02020603050405020304" pitchFamily="18" charset="0"/>
              </a:rPr>
              <a:t>профориентационных</a:t>
            </a:r>
            <a:r>
              <a:rPr lang="ru-RU" sz="1100" dirty="0">
                <a:cs typeface="Times New Roman" panose="02020603050405020304" pitchFamily="18" charset="0"/>
              </a:rPr>
              <a:t> мероприятиях в Опорных вузах ГК «Росатом», в т.ч.: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cs typeface="Times New Roman" panose="02020603050405020304" pitchFamily="18" charset="0"/>
              </a:rPr>
              <a:t>Молодежный карьерный форум СПбПУ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cs typeface="Times New Roman" panose="02020603050405020304" pitchFamily="18" charset="0"/>
              </a:rPr>
              <a:t>Ярмарка вакансий МЭИ «Твоя карьера»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cs typeface="Times New Roman" panose="02020603050405020304" pitchFamily="18" charset="0"/>
              </a:rPr>
              <a:t>Ночь карьеры </a:t>
            </a:r>
            <a:r>
              <a:rPr lang="ru-RU" sz="1100" dirty="0" err="1">
                <a:cs typeface="Times New Roman" panose="02020603050405020304" pitchFamily="18" charset="0"/>
              </a:rPr>
              <a:t>УрФУ</a:t>
            </a:r>
            <a:endParaRPr lang="ru-RU" sz="1100" dirty="0"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cs typeface="Times New Roman" panose="02020603050405020304" pitchFamily="18" charset="0"/>
              </a:rPr>
              <a:t>Распределение студентов ИГЭУ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cs typeface="Times New Roman" panose="02020603050405020304" pitchFamily="18" charset="0"/>
              </a:rPr>
              <a:t>Ярмарка вакансий НИЯУ МИФИ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cs typeface="Times New Roman" panose="02020603050405020304" pitchFamily="18" charset="0"/>
              </a:rPr>
              <a:t>Карьерный форум «Старт карьеры» НИЯУ МИФИ и многие другие</a:t>
            </a:r>
          </a:p>
        </p:txBody>
      </p:sp>
    </p:spTree>
    <p:extLst>
      <p:ext uri="{BB962C8B-B14F-4D97-AF65-F5344CB8AC3E}">
        <p14:creationId xmlns:p14="http://schemas.microsoft.com/office/powerpoint/2010/main" val="418488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42701"/>
            <a:ext cx="12108657" cy="524561"/>
          </a:xfrm>
        </p:spPr>
        <p:txBody>
          <a:bodyPr>
            <a:noAutofit/>
          </a:bodyPr>
          <a:lstStyle/>
          <a:p>
            <a:r>
              <a:rPr lang="ru-RU" sz="2000" dirty="0"/>
              <a:t>Практика иностранных студентов опорных вузов в Ресурсных центрах </a:t>
            </a:r>
            <a:br>
              <a:rPr lang="ru-RU" sz="2000" dirty="0"/>
            </a:br>
            <a:r>
              <a:rPr lang="ru-RU" sz="2000" dirty="0"/>
              <a:t>«ГК Росатом – НИЯУ МИФИ»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382588" y="4756873"/>
            <a:ext cx="45609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dirty="0"/>
              <a:t>На 2020 г. планировалось проведение практик для более чем 450 студентов из НИЯУ МИФИ, </a:t>
            </a:r>
            <a:r>
              <a:rPr lang="ru-RU" altLang="ru-RU" dirty="0" err="1"/>
              <a:t>СПбПУ</a:t>
            </a:r>
            <a:r>
              <a:rPr lang="ru-RU" altLang="ru-RU" dirty="0"/>
              <a:t>, ТПУ, МЭИ, </a:t>
            </a:r>
            <a:r>
              <a:rPr lang="ru-RU" altLang="ru-RU" dirty="0" err="1"/>
              <a:t>УрФУ</a:t>
            </a:r>
            <a:r>
              <a:rPr lang="ru-RU" altLang="ru-RU" dirty="0"/>
              <a:t>, МГСУ. Часть практик не было проведено из-за эпидемиологических ограничений.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2587" y="3094722"/>
            <a:ext cx="41143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Базы практик Ресурсных центров: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г. Волгодонск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г. Нововоронеж 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г. Обнинск и г. Москва</a:t>
            </a:r>
            <a:r>
              <a:rPr lang="ru-RU" sz="1400" b="1" dirty="0"/>
              <a:t>	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0641" y="1017550"/>
            <a:ext cx="3136122" cy="2077172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59" b="7683"/>
          <a:stretch/>
        </p:blipFill>
        <p:spPr bwMode="auto">
          <a:xfrm>
            <a:off x="5208988" y="3762208"/>
            <a:ext cx="3136121" cy="207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2692" y="1017550"/>
            <a:ext cx="3136122" cy="2081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C:\Users\tsarapkinip\Downloads\AZ4U0394.jpg"/>
          <p:cNvPicPr>
            <a:picLocks noChangeAspect="1" noChangeArrowheads="1"/>
          </p:cNvPicPr>
          <p:nvPr/>
        </p:nvPicPr>
        <p:blipFill rotWithShape="1">
          <a:blip r:embed="rId6" cstate="print"/>
          <a:srcRect l="6452" t="18078" r="36180" b="24569"/>
          <a:stretch/>
        </p:blipFill>
        <p:spPr bwMode="auto">
          <a:xfrm>
            <a:off x="8610600" y="3762209"/>
            <a:ext cx="3118214" cy="2078240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395C00F-75D5-47D1-A27A-72D8843B6602}"/>
              </a:ext>
            </a:extLst>
          </p:cNvPr>
          <p:cNvSpPr/>
          <p:nvPr/>
        </p:nvSpPr>
        <p:spPr>
          <a:xfrm>
            <a:off x="382587" y="1280827"/>
            <a:ext cx="45609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dirty="0"/>
              <a:t>В период с 2018 по 2020 гг. на площадках Ресурсных центров «ГК Росатом – НИЯУ МИФИ» (далее- РЦ) прошли практику </a:t>
            </a:r>
            <a:r>
              <a:rPr lang="ru-RU" altLang="ru-RU" b="1" dirty="0"/>
              <a:t>1159</a:t>
            </a:r>
            <a:r>
              <a:rPr lang="ru-RU" altLang="ru-RU" dirty="0"/>
              <a:t> иностранных студента НИЯУ МИФИ и ТПУ из </a:t>
            </a:r>
            <a:r>
              <a:rPr lang="ru-RU" altLang="ru-RU" b="1" dirty="0"/>
              <a:t>29</a:t>
            </a:r>
            <a:r>
              <a:rPr lang="ru-RU" altLang="ru-RU" dirty="0"/>
              <a:t> стран.</a:t>
            </a:r>
          </a:p>
        </p:txBody>
      </p:sp>
    </p:spTree>
    <p:extLst>
      <p:ext uri="{BB962C8B-B14F-4D97-AF65-F5344CB8AC3E}">
        <p14:creationId xmlns:p14="http://schemas.microsoft.com/office/powerpoint/2010/main" val="340507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156" y="142701"/>
            <a:ext cx="10662644" cy="524561"/>
          </a:xfrm>
        </p:spPr>
        <p:txBody>
          <a:bodyPr>
            <a:noAutofit/>
          </a:bodyPr>
          <a:lstStyle/>
          <a:p>
            <a:r>
              <a:rPr lang="ru-RU" sz="2000" dirty="0"/>
              <a:t>Подготовка кадров в интересах ГК «Росатом». Стратегия развития кадрового обеспечения атомных направлений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15</a:t>
            </a:fld>
            <a:endParaRPr lang="en-US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290189"/>
              </p:ext>
            </p:extLst>
          </p:nvPr>
        </p:nvGraphicFramePr>
        <p:xfrm>
          <a:off x="751023" y="1574362"/>
          <a:ext cx="11041857" cy="102435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53514">
                  <a:extLst>
                    <a:ext uri="{9D8B030D-6E8A-4147-A177-3AD203B41FA5}">
                      <a16:colId xmlns:a16="http://schemas.microsoft.com/office/drawing/2014/main" val="1574111392"/>
                    </a:ext>
                  </a:extLst>
                </a:gridCol>
                <a:gridCol w="2365532">
                  <a:extLst>
                    <a:ext uri="{9D8B030D-6E8A-4147-A177-3AD203B41FA5}">
                      <a16:colId xmlns:a16="http://schemas.microsoft.com/office/drawing/2014/main" val="3453190409"/>
                    </a:ext>
                  </a:extLst>
                </a:gridCol>
                <a:gridCol w="2125650">
                  <a:extLst>
                    <a:ext uri="{9D8B030D-6E8A-4147-A177-3AD203B41FA5}">
                      <a16:colId xmlns:a16="http://schemas.microsoft.com/office/drawing/2014/main" val="3714373237"/>
                    </a:ext>
                  </a:extLst>
                </a:gridCol>
                <a:gridCol w="3697161">
                  <a:extLst>
                    <a:ext uri="{9D8B030D-6E8A-4147-A177-3AD203B41FA5}">
                      <a16:colId xmlns:a16="http://schemas.microsoft.com/office/drawing/2014/main" val="3555582124"/>
                    </a:ext>
                  </a:extLst>
                </a:gridCol>
              </a:tblGrid>
              <a:tr h="41475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Год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2018 год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2019 год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2020 год (план)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65342068"/>
                  </a:ext>
                </a:extLst>
              </a:tr>
              <a:tr h="414758">
                <a:tc>
                  <a:txBody>
                    <a:bodyPr/>
                    <a:lstStyle/>
                    <a:p>
                      <a:pPr>
                        <a:defRPr sz="1100" b="0" i="0" u="none" strike="noStrike" kern="1200" spc="0" baseline="0"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r>
                        <a:rPr lang="ru-RU" sz="2000" b="1" dirty="0"/>
                        <a:t>Всего по опорным вузам, % от заказа</a:t>
                      </a:r>
                      <a:endParaRPr lang="ru-RU" sz="2000" b="1" dirty="0"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68,20%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64,90%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73,26%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9264434"/>
                  </a:ext>
                </a:extLst>
              </a:tr>
            </a:tbl>
          </a:graphicData>
        </a:graphic>
      </p:graphicFrame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1FC73F9-9745-45FE-A778-F3272D04E424}"/>
              </a:ext>
            </a:extLst>
          </p:cNvPr>
          <p:cNvSpPr/>
          <p:nvPr/>
        </p:nvSpPr>
        <p:spPr>
          <a:xfrm>
            <a:off x="5972724" y="4881137"/>
            <a:ext cx="34904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100" b="0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/>
              <a:t>Сокращение времени адаптации выпускников на предприятиях Госкорпорации «Росатом», год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9CC6C43-AA25-4A53-AF28-E8506A67255A}"/>
              </a:ext>
            </a:extLst>
          </p:cNvPr>
          <p:cNvSpPr/>
          <p:nvPr/>
        </p:nvSpPr>
        <p:spPr>
          <a:xfrm>
            <a:off x="5972724" y="3656522"/>
            <a:ext cx="32077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100" b="0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/>
              <a:t>Обеспечение кадрами всех этапов жизненного цикла ОИАЭ </a:t>
            </a:r>
            <a:r>
              <a:rPr lang="ru-RU" sz="1400" dirty="0"/>
              <a:t>с учетом роста потребностей отрасли (Опорные вузы </a:t>
            </a:r>
            <a:r>
              <a:rPr lang="ru-RU" sz="1400" dirty="0" err="1"/>
              <a:t>Госкорпорации</a:t>
            </a:r>
            <a:r>
              <a:rPr lang="ru-RU" sz="1400" dirty="0"/>
              <a:t> «Росатом»), % от заказа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1B263F7B-FF72-4DF6-A738-F3CAE7443465}"/>
              </a:ext>
            </a:extLst>
          </p:cNvPr>
          <p:cNvGrpSpPr/>
          <p:nvPr/>
        </p:nvGrpSpPr>
        <p:grpSpPr>
          <a:xfrm>
            <a:off x="9463165" y="4703338"/>
            <a:ext cx="2245043" cy="650258"/>
            <a:chOff x="4672220" y="1516136"/>
            <a:chExt cx="1749105" cy="753171"/>
          </a:xfrm>
          <a:noFill/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F84FE93-C8AC-45F4-8393-8A0FB39B4F78}"/>
                </a:ext>
              </a:extLst>
            </p:cNvPr>
            <p:cNvSpPr txBox="1"/>
            <p:nvPr/>
          </p:nvSpPr>
          <p:spPr>
            <a:xfrm>
              <a:off x="4672220" y="1770226"/>
              <a:ext cx="514323" cy="49908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/>
                <a:t>до 1,5-2</a:t>
              </a:r>
            </a:p>
            <a:p>
              <a:pPr algn="ctr"/>
              <a:endParaRPr lang="ru-RU" sz="1100" b="1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FA06EC6-C068-4FAC-9A20-19808066D730}"/>
                </a:ext>
              </a:extLst>
            </p:cNvPr>
            <p:cNvSpPr txBox="1"/>
            <p:nvPr/>
          </p:nvSpPr>
          <p:spPr>
            <a:xfrm>
              <a:off x="5294690" y="1753092"/>
              <a:ext cx="432000" cy="30301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 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71ED72D-0CA8-4F67-A489-CBEACC5666FD}"/>
                </a:ext>
              </a:extLst>
            </p:cNvPr>
            <p:cNvSpPr txBox="1"/>
            <p:nvPr/>
          </p:nvSpPr>
          <p:spPr>
            <a:xfrm>
              <a:off x="5658984" y="1516136"/>
              <a:ext cx="762341" cy="58820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b="1" dirty="0"/>
                <a:t>0</a:t>
              </a:r>
            </a:p>
            <a:p>
              <a:pPr algn="ctr"/>
              <a:r>
                <a:rPr lang="ru-RU" sz="1000" b="1" dirty="0"/>
                <a:t> </a:t>
              </a:r>
              <a:r>
                <a:rPr lang="ru-RU" sz="700" b="1" dirty="0"/>
                <a:t>(</a:t>
              </a:r>
              <a:r>
                <a:rPr lang="ru-RU" sz="700" b="1" dirty="0" smtClean="0"/>
                <a:t>бесшовный </a:t>
              </a:r>
              <a:r>
                <a:rPr lang="ru-RU" sz="700" b="1" dirty="0"/>
                <a:t>переход)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CDF5A61E-7329-4E56-B5DB-6903A483E506}"/>
              </a:ext>
            </a:extLst>
          </p:cNvPr>
          <p:cNvGrpSpPr/>
          <p:nvPr/>
        </p:nvGrpSpPr>
        <p:grpSpPr>
          <a:xfrm>
            <a:off x="9533768" y="5234870"/>
            <a:ext cx="1983996" cy="261610"/>
            <a:chOff x="4727231" y="1857212"/>
            <a:chExt cx="1545726" cy="303013"/>
          </a:xfrm>
          <a:solidFill>
            <a:srgbClr val="2D6BA9"/>
          </a:solidFill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EE36A23-F04B-424C-9D96-1DD346C8E9A5}"/>
                </a:ext>
              </a:extLst>
            </p:cNvPr>
            <p:cNvSpPr txBox="1"/>
            <p:nvPr/>
          </p:nvSpPr>
          <p:spPr>
            <a:xfrm>
              <a:off x="4727231" y="1857212"/>
              <a:ext cx="432000" cy="30301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bg1"/>
                  </a:solidFill>
                </a:rPr>
                <a:t>2020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8224DFF-403D-4862-B966-BCA248D76E3F}"/>
                </a:ext>
              </a:extLst>
            </p:cNvPr>
            <p:cNvSpPr txBox="1"/>
            <p:nvPr/>
          </p:nvSpPr>
          <p:spPr>
            <a:xfrm>
              <a:off x="5292957" y="1857212"/>
              <a:ext cx="432000" cy="30301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bg1"/>
                  </a:solidFill>
                </a:rPr>
                <a:t>2024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7C2379E-12E4-4CEA-A123-44A06137263E}"/>
                </a:ext>
              </a:extLst>
            </p:cNvPr>
            <p:cNvSpPr txBox="1"/>
            <p:nvPr/>
          </p:nvSpPr>
          <p:spPr>
            <a:xfrm>
              <a:off x="5840957" y="1857212"/>
              <a:ext cx="432000" cy="30301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bg1"/>
                  </a:solidFill>
                </a:rPr>
                <a:t>2030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C58A46A-C8DD-4381-B639-2B324F35850C}"/>
              </a:ext>
            </a:extLst>
          </p:cNvPr>
          <p:cNvSpPr txBox="1"/>
          <p:nvPr/>
        </p:nvSpPr>
        <p:spPr>
          <a:xfrm>
            <a:off x="9453806" y="3729090"/>
            <a:ext cx="6601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/>
              <a:t>65</a:t>
            </a:r>
          </a:p>
          <a:p>
            <a:pPr algn="ctr"/>
            <a:endParaRPr lang="ru-RU" sz="1100" b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416F187-3ACF-4110-A61E-C4410F5EC9C7}"/>
              </a:ext>
            </a:extLst>
          </p:cNvPr>
          <p:cNvSpPr txBox="1"/>
          <p:nvPr/>
        </p:nvSpPr>
        <p:spPr>
          <a:xfrm>
            <a:off x="10009835" y="3731781"/>
            <a:ext cx="9534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менее 90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7D2884D-60E3-4B42-A932-80B4A26663A0}"/>
              </a:ext>
            </a:extLst>
          </p:cNvPr>
          <p:cNvSpPr txBox="1"/>
          <p:nvPr/>
        </p:nvSpPr>
        <p:spPr>
          <a:xfrm>
            <a:off x="9533768" y="3959922"/>
            <a:ext cx="554488" cy="261610"/>
          </a:xfrm>
          <a:prstGeom prst="rect">
            <a:avLst/>
          </a:prstGeom>
          <a:solidFill>
            <a:srgbClr val="2D6BA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1"/>
                </a:solidFill>
              </a:rPr>
              <a:t>2020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1D2DE6B-0C53-4F3B-AF62-759255569FF1}"/>
              </a:ext>
            </a:extLst>
          </p:cNvPr>
          <p:cNvSpPr txBox="1"/>
          <p:nvPr/>
        </p:nvSpPr>
        <p:spPr>
          <a:xfrm>
            <a:off x="10259898" y="3959922"/>
            <a:ext cx="554488" cy="261610"/>
          </a:xfrm>
          <a:prstGeom prst="rect">
            <a:avLst/>
          </a:prstGeom>
          <a:solidFill>
            <a:srgbClr val="2D6BA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1"/>
                </a:solidFill>
              </a:rPr>
              <a:t>2024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C8A5DA8-9B9E-4B40-B5EE-D50130644A5A}"/>
              </a:ext>
            </a:extLst>
          </p:cNvPr>
          <p:cNvSpPr txBox="1"/>
          <p:nvPr/>
        </p:nvSpPr>
        <p:spPr>
          <a:xfrm>
            <a:off x="10963277" y="3959922"/>
            <a:ext cx="554488" cy="261610"/>
          </a:xfrm>
          <a:prstGeom prst="rect">
            <a:avLst/>
          </a:prstGeom>
          <a:solidFill>
            <a:srgbClr val="2D6BA9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bg1"/>
                </a:solidFill>
              </a:rPr>
              <a:t>2030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416F187-3ACF-4110-A61E-C4410F5EC9C7}"/>
              </a:ext>
            </a:extLst>
          </p:cNvPr>
          <p:cNvSpPr txBox="1"/>
          <p:nvPr/>
        </p:nvSpPr>
        <p:spPr>
          <a:xfrm>
            <a:off x="10811595" y="3730436"/>
            <a:ext cx="989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менее 90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EE9220F-2818-4D79-A4A7-8DF76F0670E1}"/>
              </a:ext>
            </a:extLst>
          </p:cNvPr>
          <p:cNvSpPr txBox="1"/>
          <p:nvPr/>
        </p:nvSpPr>
        <p:spPr>
          <a:xfrm>
            <a:off x="691156" y="1123507"/>
            <a:ext cx="61114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4993"/>
                </a:solidFill>
              </a:rPr>
              <a:t>Обеспечение кадрами предприятий Госкорпорации «Росатом»</a:t>
            </a:r>
            <a:endParaRPr lang="ru-RU" dirty="0">
              <a:solidFill>
                <a:srgbClr val="004993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22CFCD-9DD4-409B-80E7-3DF3B5F2BB17}"/>
              </a:ext>
            </a:extLst>
          </p:cNvPr>
          <p:cNvSpPr txBox="1"/>
          <p:nvPr/>
        </p:nvSpPr>
        <p:spPr>
          <a:xfrm>
            <a:off x="681152" y="3235523"/>
            <a:ext cx="61696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4993"/>
                </a:solidFill>
              </a:rPr>
              <a:t>Стратегия развития кадрового обеспечения </a:t>
            </a:r>
            <a:br>
              <a:rPr lang="ru-RU" sz="1800" b="1" dirty="0">
                <a:solidFill>
                  <a:srgbClr val="004993"/>
                </a:solidFill>
              </a:rPr>
            </a:br>
            <a:r>
              <a:rPr lang="ru-RU" sz="1800" b="1" dirty="0">
                <a:solidFill>
                  <a:srgbClr val="004993"/>
                </a:solidFill>
              </a:rPr>
              <a:t>атомных направлений </a:t>
            </a:r>
            <a:endParaRPr lang="ru-RU" dirty="0">
              <a:solidFill>
                <a:srgbClr val="004993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4CB1F2-50B2-4979-B091-B19FF7033382}"/>
              </a:ext>
            </a:extLst>
          </p:cNvPr>
          <p:cNvSpPr txBox="1"/>
          <p:nvPr/>
        </p:nvSpPr>
        <p:spPr>
          <a:xfrm>
            <a:off x="681152" y="3984367"/>
            <a:ext cx="5421715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dirty="0"/>
              <a:t>Рабочие группы НИЯУ МИФИ – ГК «Росатом»: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ru-RU" sz="1600" dirty="0"/>
              <a:t>Кадры для гражданского атомного направления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ru-RU" sz="1600" dirty="0"/>
              <a:t>Кадры для ядерного оружейного комплекса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ru-RU" sz="1600" dirty="0"/>
              <a:t>Кадры для новых бизнесов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ru-RU" sz="1600" dirty="0"/>
              <a:t>Экспорт образования 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ru-RU" sz="1600" dirty="0" err="1"/>
              <a:t>Цифровизация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0530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4">
            <a:extLst>
              <a:ext uri="{FF2B5EF4-FFF2-40B4-BE49-F238E27FC236}">
                <a16:creationId xmlns:a16="http://schemas.microsoft.com/office/drawing/2014/main" id="{5AE4C38C-9720-2D4B-8248-ED307F59E231}"/>
              </a:ext>
            </a:extLst>
          </p:cNvPr>
          <p:cNvSpPr txBox="1">
            <a:spLocks/>
          </p:cNvSpPr>
          <p:nvPr/>
        </p:nvSpPr>
        <p:spPr>
          <a:xfrm>
            <a:off x="-306857" y="204488"/>
            <a:ext cx="9133944" cy="9486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714375" defTabSz="914400">
              <a:lnSpc>
                <a:spcPct val="90000"/>
              </a:lnSpc>
              <a:spcBef>
                <a:spcPct val="0"/>
              </a:spcBef>
              <a:buNone/>
              <a:defRPr sz="4000">
                <a:solidFill>
                  <a:srgbClr val="004993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/>
              <a:t>Заседание Общего собрания членов Ассоциации </a:t>
            </a:r>
            <a:endParaRPr lang="en-US" sz="1000" dirty="0"/>
          </a:p>
          <a:p>
            <a:r>
              <a:rPr lang="ru-RU" sz="1000" dirty="0"/>
              <a:t>высших учебных заведений «Консорциум опорных вузов ГК «Росатом»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2798961"/>
            <a:ext cx="11282362" cy="163690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4993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marL="714375"/>
            <a:r>
              <a:rPr lang="ru-RU" sz="4500" dirty="0"/>
              <a:t>Спасибо за внимание</a:t>
            </a:r>
          </a:p>
        </p:txBody>
      </p:sp>
      <p:sp>
        <p:nvSpPr>
          <p:cNvPr id="11" name="Нижний колонтитул 3">
            <a:extLst>
              <a:ext uri="{FF2B5EF4-FFF2-40B4-BE49-F238E27FC236}">
                <a16:creationId xmlns:a16="http://schemas.microsoft.com/office/drawing/2014/main" id="{4BE636F5-21B3-9543-AB66-DD69C4F6C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18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499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</a:t>
            </a: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00499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сентября 2020 г.,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4993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Москва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4993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997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588" y="142701"/>
            <a:ext cx="10971212" cy="524561"/>
          </a:xfrm>
        </p:spPr>
        <p:txBody>
          <a:bodyPr>
            <a:noAutofit/>
          </a:bodyPr>
          <a:lstStyle/>
          <a:p>
            <a:r>
              <a:rPr lang="ru-RU" sz="2000" dirty="0">
                <a:latin typeface="+mj-lt"/>
                <a:cs typeface="Times New Roman" panose="02020603050405020304" pitchFamily="18" charset="0"/>
              </a:rPr>
              <a:t>Члены Ассоциации </a:t>
            </a:r>
            <a:endParaRPr lang="en-US" sz="2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28825" y="1466850"/>
            <a:ext cx="8229600" cy="418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849328"/>
            <a:ext cx="10826750" cy="6001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Национальный исследовательский ядерный университет «МИФИ» </a:t>
            </a:r>
            <a:r>
              <a:rPr lang="en-US" altLang="ru-RU" sz="1400" dirty="0">
                <a:solidFill>
                  <a:schemeClr val="tx1"/>
                </a:solidFill>
                <a:cs typeface="Times New Roman" pitchFamily="18" charset="0"/>
              </a:rPr>
              <a:t>- </a:t>
            </a: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НИЯУ МИФИ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Ивановский государственный энергетический университет имени В.И.</a:t>
            </a:r>
            <a:r>
              <a:rPr lang="en-US" altLang="ru-RU" sz="1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Ленина </a:t>
            </a:r>
            <a:r>
              <a:rPr lang="en-US" altLang="ru-RU" sz="1400" dirty="0">
                <a:solidFill>
                  <a:schemeClr val="tx1"/>
                </a:solidFill>
                <a:cs typeface="Times New Roman" panose="02020603050405020304" pitchFamily="18" charset="0"/>
              </a:rPr>
              <a:t> - </a:t>
            </a: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ИГЭУ 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Национальный исследовательский Московский государственный строительный университет </a:t>
            </a:r>
            <a:r>
              <a:rPr lang="en-US" altLang="ru-RU" sz="1400" dirty="0">
                <a:solidFill>
                  <a:schemeClr val="tx1"/>
                </a:solidFill>
                <a:cs typeface="Times New Roman" pitchFamily="18" charset="0"/>
              </a:rPr>
              <a:t>– </a:t>
            </a: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НИУ МГСУ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Московский государственный технический университет имени Н.Э. Баумана - МГТУ им. Н.Э. Баумана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Национальный исследовательский технологический университет «МИСиС» - </a:t>
            </a:r>
            <a:r>
              <a:rPr lang="ru-RU" altLang="ru-RU" sz="1400" dirty="0" err="1">
                <a:solidFill>
                  <a:schemeClr val="tx1"/>
                </a:solidFill>
                <a:cs typeface="Times New Roman" pitchFamily="18" charset="0"/>
              </a:rPr>
              <a:t>МИСиС</a:t>
            </a:r>
            <a:endParaRPr lang="ru-RU" altLang="ru-RU" sz="1400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Национальный исследовательский Томский политехнический университет - ТПУ 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Национальный исследовательский университет «МЭИ» - НИУ «МЭИ»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Нижегородский государственный технический университет им. Р.Е. Алексеева - НГТУ 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Национальный исследовательский Нижегородский государственный университет им. Н.И. Лобачевского - ННГУ 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Российский химико-технологический университет имени Д.И. Менделеева – РХТУ им. Д.И. Менделеева 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Санкт-Петербургский политехнический университет Петра Великого</a:t>
            </a:r>
            <a:r>
              <a:rPr lang="en-US" altLang="ru-RU" sz="1400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- </a:t>
            </a:r>
            <a:r>
              <a:rPr lang="ru-RU" altLang="ru-RU" sz="1400" dirty="0" err="1">
                <a:solidFill>
                  <a:schemeClr val="tx1"/>
                </a:solidFill>
                <a:cs typeface="Times New Roman" pitchFamily="18" charset="0"/>
              </a:rPr>
              <a:t>СПбПУ</a:t>
            </a: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Санкт-Петербургский государственный университет - СПбГУ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Уральский федеральный университет имени первого Президента России Б.Н. Ельцина - </a:t>
            </a:r>
            <a:r>
              <a:rPr lang="ru-RU" altLang="ru-RU" sz="1400" dirty="0" err="1">
                <a:solidFill>
                  <a:schemeClr val="tx1"/>
                </a:solidFill>
                <a:cs typeface="Times New Roman" pitchFamily="18" charset="0"/>
              </a:rPr>
              <a:t>УрФУ</a:t>
            </a:r>
            <a:endParaRPr lang="ru-RU" altLang="ru-RU" sz="1400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Севастопольский государственный университет - </a:t>
            </a:r>
            <a:r>
              <a:rPr lang="ru-RU" altLang="ru-RU" sz="1400" dirty="0" err="1">
                <a:solidFill>
                  <a:schemeClr val="tx1"/>
                </a:solidFill>
                <a:cs typeface="Times New Roman" pitchFamily="18" charset="0"/>
              </a:rPr>
              <a:t>СевГУ</a:t>
            </a:r>
            <a:endParaRPr lang="ru-RU" altLang="ru-RU" sz="1400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Санкт-Петербургский государственный технологический институт (технический университет) – </a:t>
            </a:r>
            <a:r>
              <a:rPr lang="ru-RU" altLang="ru-RU" sz="1400" dirty="0" err="1">
                <a:solidFill>
                  <a:schemeClr val="tx1"/>
                </a:solidFill>
                <a:cs typeface="Times New Roman" pitchFamily="18" charset="0"/>
              </a:rPr>
              <a:t>СПбГТИ</a:t>
            </a:r>
            <a:r>
              <a:rPr lang="ru-RU" altLang="ru-RU" sz="1400" dirty="0">
                <a:solidFill>
                  <a:schemeClr val="tx1"/>
                </a:solidFill>
                <a:cs typeface="Times New Roman" pitchFamily="18" charset="0"/>
              </a:rPr>
              <a:t> (ТУ)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sz="1400" dirty="0">
                <a:solidFill>
                  <a:srgbClr val="0070C0"/>
                </a:solidFill>
                <a:cs typeface="Times New Roman" pitchFamily="18" charset="0"/>
              </a:rPr>
              <a:t> Казанский национальный исследовательский технический университет им. А.Н. Туполева-КАИ - КНИТУ-КАИ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sz="1400" dirty="0">
                <a:solidFill>
                  <a:srgbClr val="0070C0"/>
                </a:solidFill>
                <a:cs typeface="Times New Roman" pitchFamily="18" charset="0"/>
              </a:rPr>
              <a:t> Воронежский государственный университет - ВГУ</a:t>
            </a:r>
          </a:p>
          <a:p>
            <a:pPr algn="just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ru-RU" sz="1400" dirty="0">
                <a:solidFill>
                  <a:srgbClr val="0070C0"/>
                </a:solidFill>
                <a:cs typeface="Times New Roman" pitchFamily="18" charset="0"/>
              </a:rPr>
              <a:t> Московский физико-технический институт (национальный исследовательский университет) - МФТИ</a:t>
            </a:r>
            <a:endParaRPr lang="ru-RU" altLang="ru-RU" sz="1400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186780-7CD1-BA44-8F38-5EFDD33C9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00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2588" y="79854"/>
            <a:ext cx="11282362" cy="638175"/>
          </a:xfrm>
        </p:spPr>
        <p:txBody>
          <a:bodyPr>
            <a:noAutofit/>
          </a:bodyPr>
          <a:lstStyle/>
          <a:p>
            <a:r>
              <a:rPr lang="ru-RU" sz="2000" dirty="0">
                <a:latin typeface="+mj-lt"/>
                <a:cs typeface="Times New Roman" panose="02020603050405020304" pitchFamily="18" charset="0"/>
              </a:rPr>
              <a:t>Направления деятельности Ассоциации</a:t>
            </a:r>
            <a:endParaRPr lang="en-US" sz="2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2587" y="1867292"/>
            <a:ext cx="3784385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Гармонизация образовательных и профессиональных стандартов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82587" y="3075683"/>
            <a:ext cx="3784385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Содействие созданию и реализации приоритетных проектов в рамках образовательной системы ГК «</a:t>
            </a: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Росатом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». Работа с одаренной молодежью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372693" y="945021"/>
            <a:ext cx="388949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Создание системы независимой профессиональной оценки качества ядерного образования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8356331" y="1861138"/>
            <a:ext cx="3328772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Участие специалистов Ассоциации в разработке и экспертизе профессиональных стандартов </a:t>
            </a:r>
            <a:br>
              <a:rPr lang="ru-RU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для специалистов атомной отрасли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356330" y="3737402"/>
            <a:ext cx="3328772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Изучение и содействие внедрению передового опыта ведущих университетов мира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356329" y="5069018"/>
            <a:ext cx="3328774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Совершенствование нормативной правовой базы в области образования и науки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с учетом требований работодателя</a:t>
            </a:r>
          </a:p>
        </p:txBody>
      </p:sp>
      <p:pic>
        <p:nvPicPr>
          <p:cNvPr id="12" name="Рисунок 1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944" y="3198291"/>
            <a:ext cx="2732989" cy="2740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406209" y="5192128"/>
            <a:ext cx="3760763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Развитие системы независимой оценки </a:t>
            </a:r>
          </a:p>
          <a:p>
            <a:pPr algn="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квалификаций молодых специалистов в атомной отрасли</a:t>
            </a:r>
          </a:p>
        </p:txBody>
      </p:sp>
      <p:cxnSp>
        <p:nvCxnSpPr>
          <p:cNvPr id="7" name="Соединительная линия уступом 6">
            <a:extLst>
              <a:ext uri="{FF2B5EF4-FFF2-40B4-BE49-F238E27FC236}">
                <a16:creationId xmlns:a16="http://schemas.microsoft.com/office/drawing/2014/main" id="{0160C50E-8E2D-5C44-A923-B2148E067D69}"/>
              </a:ext>
            </a:extLst>
          </p:cNvPr>
          <p:cNvCxnSpPr>
            <a:stCxn id="3" idx="3"/>
            <a:endCxn id="12" idx="1"/>
          </p:cNvCxnSpPr>
          <p:nvPr/>
        </p:nvCxnSpPr>
        <p:spPr>
          <a:xfrm>
            <a:off x="4166972" y="2159680"/>
            <a:ext cx="783972" cy="240871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>
            <a:extLst>
              <a:ext uri="{FF2B5EF4-FFF2-40B4-BE49-F238E27FC236}">
                <a16:creationId xmlns:a16="http://schemas.microsoft.com/office/drawing/2014/main" id="{3ACD9C1C-06FB-0245-90B5-B04235B85389}"/>
              </a:ext>
            </a:extLst>
          </p:cNvPr>
          <p:cNvCxnSpPr>
            <a:cxnSpLocks/>
            <a:stCxn id="30" idx="3"/>
            <a:endCxn id="12" idx="1"/>
          </p:cNvCxnSpPr>
          <p:nvPr/>
        </p:nvCxnSpPr>
        <p:spPr>
          <a:xfrm flipV="1">
            <a:off x="4166972" y="4568399"/>
            <a:ext cx="783972" cy="103922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>
            <a:extLst>
              <a:ext uri="{FF2B5EF4-FFF2-40B4-BE49-F238E27FC236}">
                <a16:creationId xmlns:a16="http://schemas.microsoft.com/office/drawing/2014/main" id="{C3D59C7D-5B82-D147-8B3B-7447742FA896}"/>
              </a:ext>
            </a:extLst>
          </p:cNvPr>
          <p:cNvCxnSpPr>
            <a:cxnSpLocks/>
            <a:stCxn id="24" idx="3"/>
            <a:endCxn id="12" idx="1"/>
          </p:cNvCxnSpPr>
          <p:nvPr/>
        </p:nvCxnSpPr>
        <p:spPr>
          <a:xfrm>
            <a:off x="4166972" y="3614292"/>
            <a:ext cx="783972" cy="954107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>
            <a:extLst>
              <a:ext uri="{FF2B5EF4-FFF2-40B4-BE49-F238E27FC236}">
                <a16:creationId xmlns:a16="http://schemas.microsoft.com/office/drawing/2014/main" id="{FE5977F6-2CA2-C84D-B77B-CC7162DD9CAB}"/>
              </a:ext>
            </a:extLst>
          </p:cNvPr>
          <p:cNvCxnSpPr>
            <a:stCxn id="26" idx="2"/>
            <a:endCxn id="12" idx="0"/>
          </p:cNvCxnSpPr>
          <p:nvPr/>
        </p:nvCxnSpPr>
        <p:spPr>
          <a:xfrm rot="16200000" flipH="1">
            <a:off x="5606302" y="2487153"/>
            <a:ext cx="1422273" cy="1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>
            <a:extLst>
              <a:ext uri="{FF2B5EF4-FFF2-40B4-BE49-F238E27FC236}">
                <a16:creationId xmlns:a16="http://schemas.microsoft.com/office/drawing/2014/main" id="{8704EA13-9E0D-534E-8E1A-03789BB71A76}"/>
              </a:ext>
            </a:extLst>
          </p:cNvPr>
          <p:cNvCxnSpPr>
            <a:cxnSpLocks/>
            <a:stCxn id="12" idx="3"/>
            <a:endCxn id="27" idx="1"/>
          </p:cNvCxnSpPr>
          <p:nvPr/>
        </p:nvCxnSpPr>
        <p:spPr>
          <a:xfrm flipV="1">
            <a:off x="7683933" y="2399747"/>
            <a:ext cx="672398" cy="2168652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>
            <a:extLst>
              <a:ext uri="{FF2B5EF4-FFF2-40B4-BE49-F238E27FC236}">
                <a16:creationId xmlns:a16="http://schemas.microsoft.com/office/drawing/2014/main" id="{65C0127E-6DB0-384A-89A1-FD37879DD400}"/>
              </a:ext>
            </a:extLst>
          </p:cNvPr>
          <p:cNvCxnSpPr>
            <a:cxnSpLocks/>
            <a:stCxn id="12" idx="3"/>
            <a:endCxn id="29" idx="1"/>
          </p:cNvCxnSpPr>
          <p:nvPr/>
        </p:nvCxnSpPr>
        <p:spPr>
          <a:xfrm>
            <a:off x="7683933" y="4568399"/>
            <a:ext cx="672396" cy="103922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>
            <a:extLst>
              <a:ext uri="{FF2B5EF4-FFF2-40B4-BE49-F238E27FC236}">
                <a16:creationId xmlns:a16="http://schemas.microsoft.com/office/drawing/2014/main" id="{DC40A521-0855-054C-97A4-FDA67E2088C2}"/>
              </a:ext>
            </a:extLst>
          </p:cNvPr>
          <p:cNvCxnSpPr>
            <a:cxnSpLocks/>
            <a:stCxn id="12" idx="3"/>
            <a:endCxn id="28" idx="1"/>
          </p:cNvCxnSpPr>
          <p:nvPr/>
        </p:nvCxnSpPr>
        <p:spPr>
          <a:xfrm flipV="1">
            <a:off x="7683933" y="4152901"/>
            <a:ext cx="672397" cy="41549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Номер слайда 49">
            <a:extLst>
              <a:ext uri="{FF2B5EF4-FFF2-40B4-BE49-F238E27FC236}">
                <a16:creationId xmlns:a16="http://schemas.microsoft.com/office/drawing/2014/main" id="{95ADCC0B-7324-6C4A-9D7D-FB649BE74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7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2588" y="60879"/>
            <a:ext cx="11282362" cy="638175"/>
          </a:xfrm>
        </p:spPr>
        <p:txBody>
          <a:bodyPr>
            <a:noAutofit/>
          </a:bodyPr>
          <a:lstStyle/>
          <a:p>
            <a:r>
              <a:rPr lang="ru-RU" sz="2000" b="1" dirty="0">
                <a:cs typeface="Times New Roman" panose="02020603050405020304" pitchFamily="18" charset="0"/>
              </a:rPr>
              <a:t>Гармонизация образовательных и профессиональных стандартов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3286" y="900266"/>
            <a:ext cx="117957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1600" b="1" dirty="0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ВЗАИМОДЕЙСТВИЕ С ФУМО ВО ПО УГНС 14.00.00 ЯДЕРНАЯ ЭНЕРГЕТИКА И ТЕХНОЛОГИИ </a:t>
            </a:r>
            <a:r>
              <a:rPr lang="en-US" altLang="ru-RU" sz="1600" b="1" dirty="0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(</a:t>
            </a:r>
            <a:r>
              <a:rPr lang="ru-RU" altLang="ru-RU" sz="1600" b="1" dirty="0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все вузы Ассоциации, реализующие 14 УГНС)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624880"/>
              </p:ext>
            </p:extLst>
          </p:nvPr>
        </p:nvGraphicFramePr>
        <p:xfrm>
          <a:off x="382588" y="2119142"/>
          <a:ext cx="11272144" cy="44197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15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7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2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02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003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235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ФГОС 3++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Утверждение ФГОС 3++</a:t>
                      </a: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Адрес размещения ПООП</a:t>
                      </a: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39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14.03.01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Ядерная энергетика и теплофизика (бакалавриат)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Минобрнауки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 от 28.02.2018 №148, зарегистрировано в Минюсте России 22.03.2018 №50478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hlinkClick r:id="rId3"/>
                        </a:rPr>
                        <a:t>http://app.reestrvo.ru/#/poop/poop/7015aa91401d4955a1867138403c2f4c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39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14.03.02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Ядерные физика и технологии (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Минобрнауки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 от 28.02.2018 №150, зарегистрировано в Минюсте России 22.03.2018 №50450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hlinkClick r:id="rId4"/>
                        </a:rPr>
                        <a:t>http://app.reestrvo.ru/#/poop/poop/f12dccea535b481c83f0318dc5e2a18f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39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14.04.01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Ядерная энергетика и теплофизика (магистратура)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Минобрнауки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 от 27.03.2018 №214, зарегистрировано в Минюсте России 14.04.2018 №50770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hlinkClick r:id="rId5"/>
                        </a:rPr>
                        <a:t>http://app.reestrvo.ru/#/poop/poop/aee67673302e46f38c74b2f523349e71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39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14.04.02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Ядерные физика и технологии (магистратура)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Минобрнауки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 от 28.02.2018 №152, зарегистрировано в Минюсте России 22.03.2018 №50471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hlinkClick r:id="rId6"/>
                        </a:rPr>
                        <a:t>http://app.reestrvo.ru/#/poop/poop/20c89e53522e49eeacff0d6f60a5cac3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39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14.05.01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Ядерные реакторы и материалы (специалитет)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Минобрнауки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 от 28.02.2018 №153, зарегистрировано в Минюсте России 22.03.2018 №50475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hlinkClick r:id="rId7"/>
                        </a:rPr>
                        <a:t>http://app.reestrvo.ru/#/poop/poop/9a99204b60774d149af33f69619e516a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39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14.05.02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Атомные станции: проектирование, эксплуатация и инжиниринг (специалитет)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Минобрнауки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 от 28.02.2018 №154, зарегистрировано в Минюсте России 22.03.2018 №50473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hlinkClick r:id="rId8"/>
                        </a:rPr>
                        <a:t>http://app.reestrvo.ru/#/poop/poop/50949445628647d9ac3b009dc7211fe8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39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14.05.03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Технологии разделения изотопов и ядерное топливо (специалитет)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6820" marR="3682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Минобрнауки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 от 28.02.2018 №156, зарегистрировано в Минюсте России 22.03.2018 №50470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hlinkClick r:id="rId9"/>
                        </a:rPr>
                        <a:t>http://app.reestrvo.ru/#/poop/poop/66f0767bf98442fd9a1b2aa63ea6d0ae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2804" y="1355815"/>
            <a:ext cx="112721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ea typeface="Calibri" pitchFamily="34" charset="0"/>
                <a:cs typeface="Times New Roman" pitchFamily="18" charset="0"/>
              </a:rPr>
              <a:t>В 201</a:t>
            </a:r>
            <a:r>
              <a:rPr lang="en-US" sz="1200" dirty="0">
                <a:ea typeface="Calibri" pitchFamily="34" charset="0"/>
                <a:cs typeface="Times New Roman" pitchFamily="18" charset="0"/>
              </a:rPr>
              <a:t>8-2020</a:t>
            </a:r>
            <a:r>
              <a:rPr lang="ru-RU" sz="1200" dirty="0">
                <a:ea typeface="Calibri" pitchFamily="34" charset="0"/>
                <a:cs typeface="Times New Roman" pitchFamily="18" charset="0"/>
              </a:rPr>
              <a:t> годах осуществлена разработка стандартов ФГОС 3++ с последующим их утверждением </a:t>
            </a:r>
            <a:r>
              <a:rPr lang="ru-RU" sz="1200" dirty="0" err="1">
                <a:ea typeface="Calibri" pitchFamily="34" charset="0"/>
                <a:cs typeface="Times New Roman" pitchFamily="18" charset="0"/>
              </a:rPr>
              <a:t>Минобрнауки</a:t>
            </a:r>
            <a:r>
              <a:rPr lang="ru-RU" sz="1200" dirty="0">
                <a:ea typeface="Calibri" pitchFamily="34" charset="0"/>
                <a:cs typeface="Times New Roman" pitchFamily="18" charset="0"/>
              </a:rPr>
              <a:t> РФ, разработка </a:t>
            </a:r>
            <a:r>
              <a:rPr lang="ru-RU" sz="1200" dirty="0"/>
              <a:t>проектов ПООП по утвержденным стандартам ФГОС 3++, </a:t>
            </a:r>
            <a:r>
              <a:rPr lang="ru-RU" sz="1200" dirty="0">
                <a:ea typeface="Calibri" pitchFamily="34" charset="0"/>
                <a:cs typeface="Times New Roman" pitchFamily="18" charset="0"/>
              </a:rPr>
              <a:t>которые были актуализированы с профессиональными стандартами (ПС) атомной отрасли.</a:t>
            </a:r>
            <a:r>
              <a:rPr lang="ru-RU" sz="1200" dirty="0"/>
              <a:t> Проекты ПООП размещены на информационном ресурсе </a:t>
            </a:r>
            <a:r>
              <a:rPr lang="ru-RU" sz="1200" dirty="0" err="1"/>
              <a:t>Минобрнауки</a:t>
            </a:r>
            <a:r>
              <a:rPr lang="ru-RU" sz="1200" dirty="0"/>
              <a:t> РФ (ссылки </a:t>
            </a:r>
            <a:r>
              <a:rPr lang="ru-RU" sz="1200" dirty="0">
                <a:ea typeface="Calibri" pitchFamily="34" charset="0"/>
                <a:cs typeface="Times New Roman" pitchFamily="18" charset="0"/>
              </a:rPr>
              <a:t>приведены ниже в таблице):</a:t>
            </a:r>
            <a:endParaRPr lang="ru-RU" sz="1200" dirty="0">
              <a:cs typeface="Arial" pitchFamily="34" charset="0"/>
            </a:endParaRP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62E881AE-1DFC-4046-AE56-2D541D7D3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58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Заголовок 5"/>
          <p:cNvSpPr>
            <a:spLocks noGrp="1"/>
          </p:cNvSpPr>
          <p:nvPr>
            <p:ph type="title"/>
          </p:nvPr>
        </p:nvSpPr>
        <p:spPr>
          <a:xfrm>
            <a:off x="425097" y="168101"/>
            <a:ext cx="11282362" cy="524561"/>
          </a:xfrm>
        </p:spPr>
        <p:txBody>
          <a:bodyPr>
            <a:noAutofit/>
          </a:bodyPr>
          <a:lstStyle/>
          <a:p>
            <a:pPr algn="ctr"/>
            <a:r>
              <a:rPr lang="ru-RU" sz="1600" dirty="0"/>
              <a:t>Участие вузов-членов Ассоциации в работе Совета по профессиональным квалификациям в сфере атомной энергии (НИЯУ МИФИ, ИГЭУ, МГСУ, НГТУ, </a:t>
            </a:r>
            <a:r>
              <a:rPr lang="ru-RU" sz="1600" dirty="0" err="1"/>
              <a:t>СПбПУ</a:t>
            </a:r>
            <a:r>
              <a:rPr lang="ru-RU" sz="1600" dirty="0"/>
              <a:t>)</a:t>
            </a:r>
            <a:endParaRPr lang="ru-RU" sz="1600" b="1" i="1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7829" y="1111785"/>
            <a:ext cx="10765971" cy="5427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Темы обсуждений:</a:t>
            </a:r>
          </a:p>
          <a:p>
            <a:pPr marL="358775" indent="-358775" algn="just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358775" algn="l"/>
              </a:tabLst>
            </a:pPr>
            <a:r>
              <a:rPr lang="ru-RU" sz="2000" dirty="0"/>
              <a:t>Применение профессиональных стандартов при оценке (аккредитации) и разработке профессиональных образовательных программ. </a:t>
            </a:r>
          </a:p>
          <a:p>
            <a:pPr marL="358775" indent="-358775" algn="just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358775" algn="l"/>
              </a:tabLst>
            </a:pPr>
            <a:r>
              <a:rPr lang="ru-RU" sz="2000" dirty="0"/>
              <a:t>Создание экспертных групп по компетенциям с включением заинтересованных представителей дивизионов </a:t>
            </a:r>
            <a:r>
              <a:rPr lang="ru-RU" sz="2000" dirty="0" err="1"/>
              <a:t>Госкорпорации</a:t>
            </a:r>
            <a:r>
              <a:rPr lang="ru-RU" sz="2000" dirty="0"/>
              <a:t> «</a:t>
            </a:r>
            <a:r>
              <a:rPr lang="ru-RU" sz="2000" dirty="0" err="1"/>
              <a:t>Росатом</a:t>
            </a:r>
            <a:r>
              <a:rPr lang="ru-RU" sz="2000" dirty="0"/>
              <a:t>» для разработки и обновления профессиональных образовательных программ, приоритетных для атомной отрасли.</a:t>
            </a:r>
          </a:p>
          <a:p>
            <a:pPr marL="358775" indent="-358775" algn="just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358775" algn="l"/>
              </a:tabLst>
            </a:pPr>
            <a:r>
              <a:rPr lang="ru-RU" sz="2000" dirty="0"/>
              <a:t>Проведение профессионально-общественной аккредитации образовательных программ. Актуализация отраслевых организационно-методических документов по проведению профессионально-общественной аккредитации образовательных программ. </a:t>
            </a:r>
          </a:p>
          <a:p>
            <a:pPr marL="358775" indent="-358775" algn="just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358775" algn="l"/>
              </a:tabLst>
            </a:pPr>
            <a:r>
              <a:rPr lang="ru-RU" sz="2000" dirty="0"/>
              <a:t>Формирование реестра экспертов по профессионально-общественной аккредитации образовательных программ и независимой оценке квалификации.</a:t>
            </a:r>
          </a:p>
          <a:p>
            <a:pPr marL="358775" lvl="0" indent="-358775" algn="just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358775" algn="l"/>
              </a:tabLst>
            </a:pPr>
            <a:r>
              <a:rPr lang="ru-RU" sz="2000" dirty="0"/>
              <a:t>Формирование перечня разрабатываемых профессиональных стандартов для специалистов атомной отрасли.</a:t>
            </a:r>
          </a:p>
          <a:p>
            <a:pPr marL="358775" lvl="0" indent="-358775" algn="just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358775" algn="l"/>
              </a:tabLst>
            </a:pPr>
            <a:r>
              <a:rPr lang="ru-RU" sz="2000" dirty="0"/>
              <a:t>Интеграция государственной итоговой аттестации с независимой оценкой квалификаций.</a:t>
            </a:r>
            <a:endParaRPr lang="ru-RU" sz="2000" b="1" dirty="0"/>
          </a:p>
          <a:p>
            <a:pPr marL="358775" indent="-358775" algn="just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358775" algn="l"/>
              </a:tabLst>
            </a:pPr>
            <a:r>
              <a:rPr lang="ru-RU" sz="2000" dirty="0"/>
              <a:t>Актуализация отраслевой рамки квалификаций и проведение мониторинга рынка труда. </a:t>
            </a:r>
          </a:p>
        </p:txBody>
      </p:sp>
    </p:spTree>
    <p:extLst>
      <p:ext uri="{BB962C8B-B14F-4D97-AF65-F5344CB8AC3E}">
        <p14:creationId xmlns:p14="http://schemas.microsoft.com/office/powerpoint/2010/main" val="238042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2588" y="66675"/>
            <a:ext cx="11282362" cy="638175"/>
          </a:xfrm>
        </p:spPr>
        <p:txBody>
          <a:bodyPr>
            <a:noAutofit/>
          </a:bodyPr>
          <a:lstStyle/>
          <a:p>
            <a:r>
              <a:rPr lang="ru-RU" sz="2000" dirty="0"/>
              <a:t>Разработка новых образовательных программ по заказу атомной отрасли в соответствии с профессиональными стандартами</a:t>
            </a:r>
            <a:endParaRPr lang="ru-RU" sz="2000" dirty="0">
              <a:latin typeface="Bebas Neue Bold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2588" y="886982"/>
            <a:ext cx="11282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>
                <a:solidFill>
                  <a:srgbClr val="004993"/>
                </a:solidFill>
              </a:rPr>
              <a:t>Апробация технологии разработки </a:t>
            </a:r>
            <a:r>
              <a:rPr lang="ru-RU" b="1" dirty="0">
                <a:solidFill>
                  <a:srgbClr val="004993"/>
                </a:solidFill>
              </a:rPr>
              <a:t>новых образовательных программ по заказу атомной отрасли</a:t>
            </a:r>
            <a:endParaRPr lang="ru-RU" altLang="ru-RU" b="1" dirty="0">
              <a:solidFill>
                <a:srgbClr val="0049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50477" y="1256314"/>
            <a:ext cx="356963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4993"/>
                </a:solidFill>
              </a:rPr>
              <a:t>Этапы</a:t>
            </a:r>
            <a:r>
              <a:rPr lang="ru-RU" sz="1400" dirty="0"/>
              <a:t>: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00" dirty="0"/>
              <a:t>Получение заказа университетом заказа на разработку новой образовательной программы от предприятий отрасли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00" dirty="0"/>
              <a:t>Разработка новой ООП с участием представителей предприятий отрасли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00" b="1" dirty="0"/>
              <a:t>Профессионально-общественное обсуждение новых ООП*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00" dirty="0"/>
              <a:t>Реализация ООП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00" dirty="0"/>
              <a:t>Корректировка ООП в соответствии с предложениями предприятий отрасли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4993"/>
                </a:solidFill>
              </a:rPr>
              <a:t>*25 ноября 2019 г. прошло профессионально-общественное обсуждение разработанных </a:t>
            </a:r>
            <a:br>
              <a:rPr lang="ru-RU" sz="1400" dirty="0">
                <a:solidFill>
                  <a:srgbClr val="004993"/>
                </a:solidFill>
              </a:rPr>
            </a:br>
            <a:r>
              <a:rPr lang="ru-RU" sz="1400" dirty="0">
                <a:solidFill>
                  <a:srgbClr val="004993"/>
                </a:solidFill>
              </a:rPr>
              <a:t>24 ООП:</a:t>
            </a:r>
          </a:p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004993"/>
                </a:solidFill>
              </a:rPr>
              <a:t>В обсуждении приняли участие в очной и дистанционной форме 25 представителей предприятий- заказчиков</a:t>
            </a:r>
            <a:r>
              <a:rPr lang="en-US" sz="1400" dirty="0">
                <a:solidFill>
                  <a:srgbClr val="004993"/>
                </a:solidFill>
              </a:rPr>
              <a:t> </a:t>
            </a:r>
            <a:r>
              <a:rPr lang="ru-RU" sz="1400" dirty="0">
                <a:solidFill>
                  <a:srgbClr val="004993"/>
                </a:solidFill>
              </a:rPr>
              <a:t>.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EB25B4-C697-3D4F-B980-0566CEC3C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6530283"/>
            <a:ext cx="11474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В экспертизе приняли участие  дивизионы ГК «Росатом»: ЯОК, Инжиниринговый дивизион, Машиностроительный дивизион, Наука и инновации, ТВЭЛ, Росэнергоатом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2700" y="1645265"/>
            <a:ext cx="790520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Ядерное, электрофизическое и </a:t>
            </a:r>
            <a:r>
              <a:rPr lang="ru-RU" sz="1300" dirty="0" err="1"/>
              <a:t>киберфизическое</a:t>
            </a:r>
            <a:r>
              <a:rPr lang="ru-RU" sz="1300" dirty="0"/>
              <a:t> приборостроение (12.03.01)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Ядерное, электрофизическое и </a:t>
            </a:r>
            <a:r>
              <a:rPr lang="ru-RU" sz="1300" dirty="0" err="1"/>
              <a:t>киберфизическое</a:t>
            </a:r>
            <a:r>
              <a:rPr lang="ru-RU" sz="1300" dirty="0"/>
              <a:t> приборостроение (12.04.01)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Автоматизация технологических процессов и производств в атомной отрасли (15.03.04)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Конструирование электромеханической и электрофизической аппаратуры (15.04.05)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Обеспечение безопасности эксплуатации атомных электрических станций (14.04.01)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Вывод из эксплуатации объектов использования атомной энергии (14.03.02)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Вывод из эксплуатации объектов использования атомной энергии (14.04.02)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Турбомашины АЭС (13.03.01)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Современные турбомашины: проектирование, монтаж и эксплуатация (13.04.01)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Электроэнергетические системы АЭС (13.03.02)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Большие данные и машинное обучение в задачах атомной энергетики (09.04.01)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Радиохимия в производстве </a:t>
            </a:r>
            <a:r>
              <a:rPr lang="ru-RU" sz="1300" dirty="0" err="1"/>
              <a:t>радиофармпрепаратов</a:t>
            </a:r>
            <a:r>
              <a:rPr lang="ru-RU" sz="1300" dirty="0"/>
              <a:t> (14.04.02)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Технология производства изделий из полимерных композитов (15.03.05)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 err="1"/>
              <a:t>Цифровизация</a:t>
            </a:r>
            <a:r>
              <a:rPr lang="ru-RU" sz="1300" dirty="0"/>
              <a:t> проектирования и производства  (12.03.01)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 err="1"/>
              <a:t>Цифровизация</a:t>
            </a:r>
            <a:r>
              <a:rPr lang="ru-RU" sz="1300" dirty="0"/>
              <a:t> проектирования и производства  (12.04.01)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 err="1"/>
              <a:t>Цифровизация</a:t>
            </a:r>
            <a:r>
              <a:rPr lang="ru-RU" sz="1300" dirty="0"/>
              <a:t> проектирования систем и комплексов (15.05.01)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Информационные системы и технологии в науке и приборостроении (09.03.02)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300" dirty="0"/>
              <a:t>Безопасность данных и криптография (10.04.01)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300" dirty="0"/>
              <a:t>Высокопроизводительные вычисления и технологии параллельного программирования в пакете ЛОГОС (01.03.02)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Высокопроизводительные вычисления и технологии параллельного программирования в пакете ЛОГОС (01.04.02)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300" dirty="0"/>
              <a:t>Суперкомпьютерные технологии в инженерно-физическом моделировании (03.03.01)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Суперкомпьютерные технологии в инженерно-физическом моделировании (01.04.02)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Высоковольтная электроэнергетика и электротехника (13.03.02)</a:t>
            </a:r>
          </a:p>
          <a:p>
            <a:pPr marL="228600" indent="-228600">
              <a:spcAft>
                <a:spcPts val="0"/>
              </a:spcAft>
              <a:buFont typeface="+mj-lt"/>
              <a:buAutoNum type="arabicPeriod"/>
            </a:pPr>
            <a:r>
              <a:rPr lang="ru-RU" sz="1300" dirty="0"/>
              <a:t>Технология электронных средств (11.03.03)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CB2F9BC-7C58-4BFC-9050-D5D44E807385}"/>
              </a:ext>
            </a:extLst>
          </p:cNvPr>
          <p:cNvSpPr/>
          <p:nvPr/>
        </p:nvSpPr>
        <p:spPr>
          <a:xfrm>
            <a:off x="574885" y="1266123"/>
            <a:ext cx="49299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b="1" dirty="0">
                <a:solidFill>
                  <a:srgbClr val="004993"/>
                </a:solidFill>
              </a:rPr>
              <a:t>НИЯУ МИФИ и опорные вузы:</a:t>
            </a:r>
            <a:endParaRPr lang="ru-RU" altLang="ru-RU" b="1" dirty="0">
              <a:solidFill>
                <a:srgbClr val="0049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86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2588" y="66675"/>
            <a:ext cx="11282362" cy="638175"/>
          </a:xfrm>
        </p:spPr>
        <p:txBody>
          <a:bodyPr>
            <a:noAutofit/>
          </a:bodyPr>
          <a:lstStyle/>
          <a:p>
            <a:r>
              <a:rPr lang="ru-RU" sz="2000" dirty="0">
                <a:latin typeface="+mj-lt"/>
                <a:cs typeface="Times New Roman" panose="02020603050405020304" pitchFamily="18" charset="0"/>
              </a:rPr>
              <a:t>Создание системы независимой профессиональной оценки качества ядерного образования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5924738-E529-49A2-A312-89D03ECA7E8F}"/>
              </a:ext>
            </a:extLst>
          </p:cNvPr>
          <p:cNvSpPr/>
          <p:nvPr/>
        </p:nvSpPr>
        <p:spPr>
          <a:xfrm>
            <a:off x="382588" y="1486863"/>
            <a:ext cx="5054439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00" dirty="0"/>
              <a:t>Инженер исследовательской ядерной установки </a:t>
            </a: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00" dirty="0"/>
              <a:t>Лаборант-испытатель </a:t>
            </a:r>
            <a:r>
              <a:rPr lang="ru-RU" sz="1400" dirty="0" err="1"/>
              <a:t>спецаппаратуры</a:t>
            </a:r>
            <a:endParaRPr lang="ru-RU" sz="1400" dirty="0"/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00" dirty="0"/>
              <a:t>Крепильщик в атомной отрасли</a:t>
            </a: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00" dirty="0"/>
              <a:t>Машинист мельниц на предприятиях атомной отрасли</a:t>
            </a: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00" dirty="0"/>
              <a:t>Оператор механизированных и автоматизированных складов в атомной отрасли</a:t>
            </a:r>
          </a:p>
          <a:p>
            <a:pPr marL="171450" indent="-171450"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400" dirty="0"/>
              <a:t>Электрослесарь по обслуживанию и ремонту оборудования на предприятиях атомной отрасли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43A893-E82B-4621-92A7-3F65632925FA}"/>
              </a:ext>
            </a:extLst>
          </p:cNvPr>
          <p:cNvSpPr txBox="1"/>
          <p:nvPr/>
        </p:nvSpPr>
        <p:spPr>
          <a:xfrm>
            <a:off x="391586" y="902088"/>
            <a:ext cx="5189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/>
            </a:lvl1pPr>
          </a:lstStyle>
          <a:p>
            <a:r>
              <a:rPr lang="ru-RU" dirty="0">
                <a:solidFill>
                  <a:srgbClr val="3972AB"/>
                </a:solidFill>
              </a:rPr>
              <a:t>Разработка профессиональных стандартов с участием вузов-членов Ассоциации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E1DECEA-3E57-42E9-B43C-A0C2F269D8F3}"/>
              </a:ext>
            </a:extLst>
          </p:cNvPr>
          <p:cNvSpPr/>
          <p:nvPr/>
        </p:nvSpPr>
        <p:spPr>
          <a:xfrm>
            <a:off x="6475046" y="902087"/>
            <a:ext cx="5189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>
                <a:solidFill>
                  <a:srgbClr val="3972AB"/>
                </a:solidFill>
              </a:rPr>
              <a:t>Участие специалистов </a:t>
            </a:r>
            <a:r>
              <a:rPr lang="ru-RU" sz="1600" b="1" dirty="0">
                <a:solidFill>
                  <a:srgbClr val="3972AB"/>
                </a:solidFill>
              </a:rPr>
              <a:t>вузов – членов  Ассоциации </a:t>
            </a:r>
            <a:r>
              <a:rPr lang="ru-RU" altLang="ru-RU" sz="1600" b="1" dirty="0">
                <a:solidFill>
                  <a:srgbClr val="3972AB"/>
                </a:solidFill>
              </a:rPr>
              <a:t>в экспертизе профессиональных стандартов </a:t>
            </a:r>
            <a:endParaRPr lang="ru-RU" sz="1600" b="1" dirty="0">
              <a:solidFill>
                <a:srgbClr val="3972AB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A4C294A-F5DF-4A82-996C-AFFF7324052E}"/>
              </a:ext>
            </a:extLst>
          </p:cNvPr>
          <p:cNvSpPr/>
          <p:nvPr/>
        </p:nvSpPr>
        <p:spPr>
          <a:xfrm>
            <a:off x="6355609" y="1486862"/>
            <a:ext cx="5428777" cy="414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defTabSz="914400">
              <a:lnSpc>
                <a:spcPct val="107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/>
              <a:t>Инженер по управлению конфигурацией, требованиями и изменениями проектов сооружения объектов использования атомной энергии</a:t>
            </a:r>
          </a:p>
          <a:p>
            <a:pPr marL="285750" indent="-285750" defTabSz="914400">
              <a:lnSpc>
                <a:spcPct val="107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/>
              <a:t>Системный инженер проектов сооружения объектов использования атомной энергии</a:t>
            </a:r>
          </a:p>
          <a:p>
            <a:pPr marL="285750" indent="-285750" defTabSz="914400">
              <a:lnSpc>
                <a:spcPct val="107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/>
              <a:t>Слесарь по контрольно-измерительным приборам и автоматике в атомной энергетике</a:t>
            </a:r>
          </a:p>
          <a:p>
            <a:pPr marL="285750" indent="-285750" defTabSz="914400">
              <a:lnSpc>
                <a:spcPct val="107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/>
              <a:t>Слесарь по обслуживанию оборудования атомных электростанций</a:t>
            </a:r>
          </a:p>
          <a:p>
            <a:pPr marL="285750" indent="-285750" defTabSz="914400">
              <a:lnSpc>
                <a:spcPct val="107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/>
              <a:t>Переработчик радиоактивных отходов</a:t>
            </a:r>
          </a:p>
          <a:p>
            <a:pPr marL="285750" indent="-285750" defTabSz="914400">
              <a:lnSpc>
                <a:spcPct val="107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/>
              <a:t>Машинист-обходчик турбинного оборудования</a:t>
            </a:r>
          </a:p>
          <a:p>
            <a:pPr marL="285750" indent="-285750" defTabSz="914400">
              <a:lnSpc>
                <a:spcPct val="107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/>
              <a:t>Инженер по измерению и учету радиационных характеристик радиоактивных отходов</a:t>
            </a:r>
          </a:p>
          <a:p>
            <a:pPr marL="285750" indent="-285750" defTabSz="914400">
              <a:lnSpc>
                <a:spcPct val="107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/>
              <a:t>Оператор робототехнических комплексов для работ в радиационных полях</a:t>
            </a:r>
          </a:p>
          <a:p>
            <a:pPr marL="285750" indent="-285750" defTabSz="914400">
              <a:lnSpc>
                <a:spcPct val="107000"/>
              </a:lnSpc>
              <a:spcBef>
                <a:spcPts val="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/>
              <a:t>Специалист по метрологии в области использования атомной энергии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35640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2588" y="66675"/>
            <a:ext cx="11282362" cy="638175"/>
          </a:xfrm>
        </p:spPr>
        <p:txBody>
          <a:bodyPr>
            <a:noAutofit/>
          </a:bodyPr>
          <a:lstStyle/>
          <a:p>
            <a:r>
              <a:rPr lang="ru-RU" sz="2400" dirty="0">
                <a:latin typeface="+mj-lt"/>
                <a:cs typeface="Times New Roman" panose="02020603050405020304" pitchFamily="18" charset="0"/>
              </a:rPr>
              <a:t>Развитие независимой системы оценки квалификаций молодых специалистов в атомной отрасли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818048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Ежегодно студенты-выпускники университетов, входящих в Ассоциацию опорных вузов ГК «Росатом», проходят процедуру оценки квалификаций по ключевым направлениям подготовки отрасли. Вузы – участники 2014 -2020: НИЯУ МИФИ, МЭИ, МГТУ им. </a:t>
            </a:r>
            <a:r>
              <a:rPr lang="ru-RU" altLang="ru-RU" sz="1400" b="1" dirty="0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Н.Э. Баумана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, ИГЭУ, </a:t>
            </a:r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СевГУ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, НГТУ  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265EB66-BA66-FA46-A701-F1C2FB56E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8" name="AutoShape 23" descr="020161201132130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9" name="Объект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45" y="2434264"/>
            <a:ext cx="2003754" cy="1294444"/>
          </a:xfrm>
          <a:prstGeom prst="rect">
            <a:avLst/>
          </a:prstGeom>
          <a:effectLst>
            <a:outerShdw sx="1000" sy="1000" algn="t" rotWithShape="0">
              <a:prstClr val="black">
                <a:alpha val="0"/>
              </a:prstClr>
            </a:outerShdw>
          </a:effectLst>
        </p:spPr>
      </p:pic>
      <p:sp>
        <p:nvSpPr>
          <p:cNvPr id="20" name="Объект 3"/>
          <p:cNvSpPr txBox="1">
            <a:spLocks/>
          </p:cNvSpPr>
          <p:nvPr/>
        </p:nvSpPr>
        <p:spPr bwMode="auto">
          <a:xfrm>
            <a:off x="811394" y="4639289"/>
            <a:ext cx="682456" cy="81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 dirty="0">
                <a:solidFill>
                  <a:srgbClr val="004894"/>
                </a:solidFill>
                <a:cs typeface="Arial" panose="020B0604020202020204" pitchFamily="34" charset="0"/>
              </a:rPr>
              <a:t>231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03" y="5490271"/>
            <a:ext cx="2086873" cy="1290014"/>
          </a:xfrm>
          <a:prstGeom prst="rect">
            <a:avLst/>
          </a:prstGeom>
          <a:effectLst/>
        </p:spPr>
      </p:pic>
      <p:sp>
        <p:nvSpPr>
          <p:cNvPr id="25" name="TextBox 24"/>
          <p:cNvSpPr txBox="1"/>
          <p:nvPr/>
        </p:nvSpPr>
        <p:spPr>
          <a:xfrm>
            <a:off x="187050" y="1745353"/>
            <a:ext cx="5537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4894"/>
                </a:solidFill>
                <a:ea typeface="Calibri" pitchFamily="34" charset="0"/>
                <a:cs typeface="Times New Roman" pitchFamily="18" charset="0"/>
              </a:rPr>
              <a:t>Независимая оценка квалификаций выпускников опорных вузов Росатома 2018-2020: </a:t>
            </a:r>
            <a:r>
              <a:rPr lang="ru-RU" sz="1600" b="1" dirty="0">
                <a:solidFill>
                  <a:srgbClr val="004894"/>
                </a:solidFill>
                <a:cs typeface="Arial" panose="020B0604020202020204" pitchFamily="34" charset="0"/>
              </a:rPr>
              <a:t>НИЯУ МИФИ, </a:t>
            </a:r>
            <a:r>
              <a:rPr lang="ru-RU" sz="1600" b="1" dirty="0" err="1">
                <a:solidFill>
                  <a:srgbClr val="004894"/>
                </a:solidFill>
                <a:cs typeface="Arial" panose="020B0604020202020204" pitchFamily="34" charset="0"/>
              </a:rPr>
              <a:t>СевГУ</a:t>
            </a:r>
            <a:r>
              <a:rPr lang="ru-RU" sz="1600" b="1" dirty="0">
                <a:solidFill>
                  <a:srgbClr val="004894"/>
                </a:solidFill>
                <a:cs typeface="Arial" panose="020B0604020202020204" pitchFamily="34" charset="0"/>
              </a:rPr>
              <a:t>, НГТУ</a:t>
            </a:r>
          </a:p>
          <a:p>
            <a:pPr algn="ctr"/>
            <a:r>
              <a:rPr lang="ru-RU" sz="16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r="6996" b="8735"/>
          <a:stretch/>
        </p:blipFill>
        <p:spPr>
          <a:xfrm>
            <a:off x="4228874" y="2434265"/>
            <a:ext cx="1960259" cy="1299536"/>
          </a:xfrm>
          <a:prstGeom prst="rect">
            <a:avLst/>
          </a:prstGeom>
          <a:effectLst>
            <a:outerShdw sx="1000" sy="1000" algn="t" rotWithShape="0">
              <a:prstClr val="black">
                <a:alpha val="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r="5605" b="11059"/>
          <a:stretch/>
        </p:blipFill>
        <p:spPr>
          <a:xfrm>
            <a:off x="4177391" y="5431329"/>
            <a:ext cx="2011741" cy="1325072"/>
          </a:xfrm>
          <a:prstGeom prst="rect">
            <a:avLst/>
          </a:prstGeom>
          <a:effectLst/>
        </p:spPr>
      </p:pic>
      <p:sp>
        <p:nvSpPr>
          <p:cNvPr id="15" name="AutoShape 49"/>
          <p:cNvSpPr>
            <a:spLocks noChangeArrowheads="1"/>
          </p:cNvSpPr>
          <p:nvPr/>
        </p:nvSpPr>
        <p:spPr bwMode="auto">
          <a:xfrm>
            <a:off x="6307694" y="1717019"/>
            <a:ext cx="5872501" cy="1601218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19050">
            <a:solidFill>
              <a:srgbClr val="4F81BD">
                <a:lumMod val="75000"/>
              </a:srgbClr>
            </a:solidFill>
            <a:round/>
            <a:headEnd/>
            <a:tailEnd/>
          </a:ln>
        </p:spPr>
        <p:txBody>
          <a:bodyPr anchor="ctr"/>
          <a:lstStyle/>
          <a:p>
            <a:pPr marL="174625" marR="0" lvl="0" indent="-174625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265113" algn="l"/>
              </a:tabLst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2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4.06700.01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Инженер по паспортизации радиоактивных отходов (6 уровень квалификации)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174625" marR="0" lvl="0" indent="-174625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265113" algn="l"/>
              </a:tabLst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24.03300.02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 Инженер по наладке и испытаниям лаборатории/службы контрольно-измерительным приборам и автоматике и аппаратуры системы управления и защиты атомной станции (6 уровень квалификации)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174625" marR="0" lvl="0" indent="-174625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265113" algn="l"/>
              </a:tabLst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24.02800.01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 Инженер-теплофизик ядерно-физической лаборатории в области атомной энергетики (6 уровень квалификации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)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	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606249" y="1349519"/>
            <a:ext cx="3405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Оцениваемые квалификации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24795" y="3440606"/>
            <a:ext cx="53056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Участие опорных вузов в разработке новых квалификаций</a:t>
            </a:r>
          </a:p>
        </p:txBody>
      </p:sp>
      <p:sp>
        <p:nvSpPr>
          <p:cNvPr id="22" name="AutoShape 49"/>
          <p:cNvSpPr>
            <a:spLocks noChangeArrowheads="1"/>
          </p:cNvSpPr>
          <p:nvPr/>
        </p:nvSpPr>
        <p:spPr bwMode="auto">
          <a:xfrm>
            <a:off x="6310397" y="3899795"/>
            <a:ext cx="5872501" cy="2690463"/>
          </a:xfrm>
          <a:prstGeom prst="roundRect">
            <a:avLst>
              <a:gd name="adj" fmla="val 16667"/>
            </a:avLst>
          </a:prstGeom>
          <a:solidFill>
            <a:sysClr val="window" lastClr="FFFFFF"/>
          </a:solidFill>
          <a:ln w="19050">
            <a:solidFill>
              <a:srgbClr val="4F81BD">
                <a:lumMod val="75000"/>
              </a:srgbClr>
            </a:solidFill>
            <a:round/>
            <a:headEnd/>
            <a:tailEnd/>
          </a:ln>
        </p:spPr>
        <p:txBody>
          <a:bodyPr anchor="ctr"/>
          <a:lstStyle/>
          <a:p>
            <a:pPr marL="265113" lvl="0" indent="-265113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5113" algn="l"/>
              </a:tabLst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2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4.07800.01 </a:t>
            </a:r>
            <a:r>
              <a:rPr lang="ru-RU" sz="1400" kern="0" dirty="0">
                <a:solidFill>
                  <a:srgbClr val="1F497D"/>
                </a:solidFill>
                <a:cs typeface="Arial" panose="020B0604020202020204" pitchFamily="34" charset="0"/>
              </a:rPr>
              <a:t>Инженер-исследователь в области ядерно-энергетических технологий (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6 уровень квалификации)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265113" lvl="0" indent="-265113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5113" algn="l"/>
              </a:tabLst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24.05700.01</a:t>
            </a:r>
            <a:r>
              <a:rPr lang="ru-RU" sz="1400" kern="0" dirty="0">
                <a:solidFill>
                  <a:srgbClr val="1F497D"/>
                </a:solidFill>
                <a:cs typeface="Arial" panose="020B0604020202020204" pitchFamily="34" charset="0"/>
              </a:rPr>
              <a:t> Инженер в области информационных технологий в сфере атомной энергии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(6 уровень квалификации)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265113" lvl="0" indent="-265113" algn="just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5113" algn="l"/>
              </a:tabLst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24.05700.02</a:t>
            </a:r>
            <a:r>
              <a:rPr lang="ru-RU" sz="1400" kern="0" dirty="0">
                <a:solidFill>
                  <a:srgbClr val="1F497D"/>
                </a:solidFill>
                <a:cs typeface="Arial" panose="020B0604020202020204" pitchFamily="34" charset="0"/>
              </a:rPr>
              <a:t> Инженер в области защиты информации в сфере атомной энергии (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6 уровень квалификации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)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Arial" panose="020B0604020202020204" pitchFamily="34" charset="0"/>
              </a:rPr>
              <a:t>	</a:t>
            </a:r>
          </a:p>
          <a:p>
            <a:pPr marL="265113" lvl="0" indent="-265113" algn="just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5113" algn="l"/>
              </a:tabLst>
              <a:defRPr/>
            </a:pPr>
            <a:r>
              <a:rPr lang="ru-RU" sz="1400" b="1" kern="0" dirty="0">
                <a:solidFill>
                  <a:srgbClr val="1F497D"/>
                </a:solidFill>
                <a:cs typeface="Arial" panose="020B0604020202020204" pitchFamily="34" charset="0"/>
              </a:rPr>
              <a:t>24.08300.01</a:t>
            </a:r>
            <a:r>
              <a:rPr lang="ru-RU" sz="1400" kern="0" dirty="0">
                <a:solidFill>
                  <a:srgbClr val="1F497D"/>
                </a:solidFill>
                <a:cs typeface="Arial" panose="020B0604020202020204" pitchFamily="34" charset="0"/>
              </a:rPr>
              <a:t> Инженер по эксплуатации тепломеханического оборудования атомной станции  (6 уровень квалификации)</a:t>
            </a:r>
          </a:p>
          <a:p>
            <a:pPr marL="265113" lvl="0" indent="-265113" algn="just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5113" algn="l"/>
              </a:tabLst>
              <a:defRPr/>
            </a:pPr>
            <a:r>
              <a:rPr lang="ru-RU" sz="1400" b="1" kern="0" dirty="0">
                <a:solidFill>
                  <a:srgbClr val="1F497D"/>
                </a:solidFill>
                <a:cs typeface="Arial" panose="020B0604020202020204" pitchFamily="34" charset="0"/>
              </a:rPr>
              <a:t>24.08900.01</a:t>
            </a:r>
            <a:r>
              <a:rPr lang="ru-RU" sz="1400" kern="0" dirty="0">
                <a:solidFill>
                  <a:srgbClr val="1F497D"/>
                </a:solidFill>
                <a:cs typeface="Arial" panose="020B0604020202020204" pitchFamily="34" charset="0"/>
              </a:rPr>
              <a:t> Инженер по электротехническому обеспечению атомной станции   (6 уровень квалификации)</a:t>
            </a:r>
          </a:p>
          <a:p>
            <a:pPr marL="265113" lvl="0" indent="-265113" algn="just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265113" algn="l"/>
              </a:tabLst>
              <a:defRPr/>
            </a:pPr>
            <a:r>
              <a:rPr lang="ru-RU" sz="1400" b="1" kern="0" dirty="0">
                <a:solidFill>
                  <a:srgbClr val="1F497D"/>
                </a:solidFill>
                <a:cs typeface="Arial" panose="020B0604020202020204" pitchFamily="34" charset="0"/>
              </a:rPr>
              <a:t>24.08100.01</a:t>
            </a:r>
            <a:r>
              <a:rPr lang="ru-RU" sz="1400" kern="0" dirty="0">
                <a:solidFill>
                  <a:srgbClr val="1F497D"/>
                </a:solidFill>
                <a:cs typeface="Arial" panose="020B0604020202020204" pitchFamily="34" charset="0"/>
              </a:rPr>
              <a:t> Инженер в области технического обслуживания и ремонта на атомной станции (6 уровень квалификации)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082" y="2386215"/>
            <a:ext cx="1845192" cy="1342493"/>
          </a:xfrm>
          <a:prstGeom prst="rect">
            <a:avLst/>
          </a:prstGeom>
          <a:effectLst>
            <a:outerShdw blurRad="50800" dist="38100" dir="2700000" sx="97000" sy="97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TextBox 26"/>
          <p:cNvSpPr txBox="1"/>
          <p:nvPr/>
        </p:nvSpPr>
        <p:spPr>
          <a:xfrm>
            <a:off x="719229" y="4002120"/>
            <a:ext cx="699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2018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893" y="5463152"/>
            <a:ext cx="1775381" cy="1285507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797178" y="4002120"/>
            <a:ext cx="699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2019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18309" y="3996750"/>
            <a:ext cx="699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2020</a:t>
            </a:r>
          </a:p>
        </p:txBody>
      </p:sp>
      <p:sp>
        <p:nvSpPr>
          <p:cNvPr id="24" name="Объект 3"/>
          <p:cNvSpPr txBox="1">
            <a:spLocks/>
          </p:cNvSpPr>
          <p:nvPr/>
        </p:nvSpPr>
        <p:spPr bwMode="auto">
          <a:xfrm>
            <a:off x="2878439" y="4636040"/>
            <a:ext cx="682456" cy="81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 dirty="0">
                <a:solidFill>
                  <a:srgbClr val="004894"/>
                </a:solidFill>
                <a:cs typeface="Arial" panose="020B0604020202020204" pitchFamily="34" charset="0"/>
              </a:rPr>
              <a:t>355</a:t>
            </a:r>
          </a:p>
        </p:txBody>
      </p:sp>
      <p:sp>
        <p:nvSpPr>
          <p:cNvPr id="30" name="Объект 3"/>
          <p:cNvSpPr txBox="1">
            <a:spLocks/>
          </p:cNvSpPr>
          <p:nvPr/>
        </p:nvSpPr>
        <p:spPr bwMode="auto">
          <a:xfrm>
            <a:off x="4941508" y="4636039"/>
            <a:ext cx="682456" cy="81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400" b="1" dirty="0">
                <a:solidFill>
                  <a:srgbClr val="004894"/>
                </a:solidFill>
                <a:cs typeface="Arial" panose="020B0604020202020204" pitchFamily="34" charset="0"/>
              </a:rPr>
              <a:t>635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92CAE5-6520-4EB3-B509-1353CC6CBC82}"/>
              </a:ext>
            </a:extLst>
          </p:cNvPr>
          <p:cNvSpPr txBox="1"/>
          <p:nvPr/>
        </p:nvSpPr>
        <p:spPr>
          <a:xfrm>
            <a:off x="-117839" y="4440212"/>
            <a:ext cx="2223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4894"/>
                </a:solidFill>
                <a:ea typeface="Calibri" pitchFamily="34" charset="0"/>
                <a:cs typeface="Times New Roman" pitchFamily="18" charset="0"/>
              </a:rPr>
              <a:t>Количество человек:</a:t>
            </a:r>
            <a:endParaRPr lang="ru-RU" sz="160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CA0E92-036E-4B7C-A0EA-C7442FD93CA5}"/>
              </a:ext>
            </a:extLst>
          </p:cNvPr>
          <p:cNvSpPr txBox="1"/>
          <p:nvPr/>
        </p:nvSpPr>
        <p:spPr>
          <a:xfrm>
            <a:off x="0" y="3726238"/>
            <a:ext cx="682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4894"/>
                </a:solidFill>
                <a:ea typeface="Calibri" pitchFamily="34" charset="0"/>
                <a:cs typeface="Times New Roman" pitchFamily="18" charset="0"/>
              </a:rPr>
              <a:t>Год:</a:t>
            </a:r>
            <a:endParaRPr lang="ru-RU" sz="1600" b="1" dirty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40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2588" y="66675"/>
            <a:ext cx="11282362" cy="638175"/>
          </a:xfrm>
        </p:spPr>
        <p:txBody>
          <a:bodyPr>
            <a:noAutofit/>
          </a:bodyPr>
          <a:lstStyle/>
          <a:p>
            <a:r>
              <a:rPr lang="ru-RU" sz="2000" dirty="0">
                <a:latin typeface="+mj-lt"/>
                <a:cs typeface="Times New Roman" panose="02020603050405020304" pitchFamily="18" charset="0"/>
              </a:rPr>
              <a:t>Создание системы независимой профессиональной оценки качества ядерного образования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05732" y="1318250"/>
            <a:ext cx="9681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1600" b="1" dirty="0">
                <a:solidFill>
                  <a:srgbClr val="004993"/>
                </a:solidFill>
              </a:rPr>
              <a:t>Перечень образовательных программ, прошедших профессионально-общественную аккредитацию  при Совете по профессиональным квалификациям в сфере атомной энергии в период с 2018 по 2020 годы.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648450" y="827961"/>
            <a:ext cx="51609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/>
              <a:t>Участие специалистов вузов – членов  Ассоциации в процедуре отраслевой профессионально-общественной аккредитации в качестве экспертов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82850" y="841630"/>
            <a:ext cx="5713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/>
            </a:lvl1pPr>
          </a:lstStyle>
          <a:p>
            <a:r>
              <a:rPr lang="ru-RU" dirty="0">
                <a:solidFill>
                  <a:srgbClr val="004993"/>
                </a:solidFill>
              </a:rPr>
              <a:t>Профессионально-общественная аккредитация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E20D288-7D80-FA40-A985-FD9E6F2BF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BBBE2-4FB3-40DC-AC15-0E5313ADE8EF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225664"/>
              </p:ext>
            </p:extLst>
          </p:nvPr>
        </p:nvGraphicFramePr>
        <p:xfrm>
          <a:off x="142876" y="1904313"/>
          <a:ext cx="11820524" cy="48434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181599">
                  <a:extLst>
                    <a:ext uri="{9D8B030D-6E8A-4147-A177-3AD203B41FA5}">
                      <a16:colId xmlns:a16="http://schemas.microsoft.com/office/drawing/2014/main" val="3792594218"/>
                    </a:ext>
                  </a:extLst>
                </a:gridCol>
                <a:gridCol w="4580349">
                  <a:extLst>
                    <a:ext uri="{9D8B030D-6E8A-4147-A177-3AD203B41FA5}">
                      <a16:colId xmlns:a16="http://schemas.microsoft.com/office/drawing/2014/main" val="1187351135"/>
                    </a:ext>
                  </a:extLst>
                </a:gridCol>
                <a:gridCol w="996716">
                  <a:extLst>
                    <a:ext uri="{9D8B030D-6E8A-4147-A177-3AD203B41FA5}">
                      <a16:colId xmlns:a16="http://schemas.microsoft.com/office/drawing/2014/main" val="723078668"/>
                    </a:ext>
                  </a:extLst>
                </a:gridCol>
                <a:gridCol w="1061860">
                  <a:extLst>
                    <a:ext uri="{9D8B030D-6E8A-4147-A177-3AD203B41FA5}">
                      <a16:colId xmlns:a16="http://schemas.microsoft.com/office/drawing/2014/main" val="1479044918"/>
                    </a:ext>
                  </a:extLst>
                </a:gridCol>
              </a:tblGrid>
              <a:tr h="401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Наименование образовательной программы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Наименование направления подготовки/ специальности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Наименование образовательной организации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Год аккредитации ОП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1883233403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Современные технологии </a:t>
                      </a:r>
                      <a:r>
                        <a:rPr lang="ru-RU" sz="1100" dirty="0" err="1">
                          <a:effectLst/>
                        </a:rPr>
                        <a:t>легководных</a:t>
                      </a:r>
                      <a:r>
                        <a:rPr lang="ru-RU" sz="1100" dirty="0">
                          <a:effectLst/>
                        </a:rPr>
                        <a:t> ядерных реакторов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14.04.01 Ядерная энергетика и теплофизика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2947003872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Nuclear Engineering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14.04.02 Ядерные физика и технологии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1467646233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Ядерные энерготехнологии нового поколения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14.04.02 Ядерные физика и технологии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2254292122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Инженерное и компьютерное моделирование в атомной отрасли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14.04.02 Ядерные физика и технологии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2683948134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Физика и теплофизика инновационных ядерных энергетических установок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14.04.02 Ядерные физика и технологии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2158939832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Физико-технические проблемы атомной энергетики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14.04.01 Ядерная энергетика и теплофизика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НГТУ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2018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4202898743"/>
                  </a:ext>
                </a:extLst>
              </a:tr>
              <a:tr h="1372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Строительный контроль при сооружении объектов использования атомной энергии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08.03.01 Строительство (ДПО)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НИУ МГСУ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2513611095"/>
                  </a:ext>
                </a:extLst>
              </a:tr>
              <a:tr h="962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Строительство особо опасных, технически сложных и уникальных объектов атомной отрасли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08.05.01 Строительство уникальных зданий и сооружений (ДПО)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НИУ МГСУ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2621749547"/>
                  </a:ext>
                </a:extLst>
              </a:tr>
              <a:tr h="1668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Технологический и стоимостной инжиниринг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08.04.01 Строительство( ДПО)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НИУ МГСУ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114286863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Монтаж, наладка и ремонт оборудования АЭС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14.03.01 Ядерная энергетика и теплофизика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744074499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Инновационные ядерные технологии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14.03.02 Ядерные физика и технологии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4245142922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Физика и теплофизика ядерных энергетических установок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14.03.02 Ядерные физика и технологии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3254286231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Физика и экономика ядерных энергетических технологий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14.04.02 Ядерные физика и технологии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1158266612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Автоматизация и информационно-измерительные системы физических установок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14.05.04 Электроника и автоматика физических установок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2154624434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Электроника физических установок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14.05.04 Электроника и автоматика физических установок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2145062868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Тепловые электрические станции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13.03.01 Теплоэнергетика и теплотехника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4209907401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Электрические станции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13.03.02 Электроэнергетика и электротехника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781430411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Приборостроение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12.03.01 Приборостроение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2619936272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Конструирование и технология радиоэлектронных средств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11.03.03 Конструирование и технология электронных средств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302363055"/>
                  </a:ext>
                </a:extLst>
              </a:tr>
              <a:tr h="1484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Безопасность компьютерных систем (Инновационные технологии компьютерной безопасности)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10.03.01 Информационная безопасность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28391372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Математическое и программное обеспечение вычислительных машин и компьютерных сетей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09.03.04 Программная инженерия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2782645415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Инженерия данных. Цифровые технологии сложных инженерных объектов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09.04.04 Программная инженерия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534737797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Прикладная математика и информатика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01.03.02 Прикладная математика и информатика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1839333621"/>
                  </a:ext>
                </a:extLst>
              </a:tr>
              <a:tr h="1416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Методы нелинейной динамики и математическое моделирование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01.04.02 Прикладная математика и информатика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НИЯУ МИФИ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138" marR="16138" marT="0" marB="0" anchor="ctr"/>
                </a:tc>
                <a:extLst>
                  <a:ext uri="{0D108BD9-81ED-4DB2-BD59-A6C34878D82A}">
                    <a16:rowId xmlns:a16="http://schemas.microsoft.com/office/drawing/2014/main" val="1181181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18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aU51iVLUaAGaYrPq6t2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nXMN0TIg0e_MoX2SpOvo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CP4kkwrH0OsFbGxnWUfo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3scI.KReUqIW32g1SQG0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f0asnAJg0.C7TILX0.DF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34kj_1Id0W7AyEDEHopOA"/>
</p:tagLst>
</file>

<file path=ppt/theme/theme1.xml><?xml version="1.0" encoding="utf-8"?>
<a:theme xmlns:a="http://schemas.openxmlformats.org/drawingml/2006/main" name="5_Основные итоги 2012-2013 года и задачи, стоящ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офис">
      <a:majorFont>
        <a:latin typeface="Arial Black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4530</TotalTime>
  <Words>3076</Words>
  <Application>Microsoft Office PowerPoint</Application>
  <PresentationFormat>Широкоэкранный</PresentationFormat>
  <Paragraphs>494</Paragraphs>
  <Slides>16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Arial</vt:lpstr>
      <vt:lpstr>Arial Black</vt:lpstr>
      <vt:lpstr>Arial Narrow</vt:lpstr>
      <vt:lpstr>Bebas Neue Bold</vt:lpstr>
      <vt:lpstr>Calibri</vt:lpstr>
      <vt:lpstr>Myriad Pro Cond</vt:lpstr>
      <vt:lpstr>Times New Roman</vt:lpstr>
      <vt:lpstr>Wingdings</vt:lpstr>
      <vt:lpstr>5_Основные итоги 2012-2013 года и задачи, стоящие</vt:lpstr>
      <vt:lpstr>1_Тема Office</vt:lpstr>
      <vt:lpstr>Презентация PowerPoint</vt:lpstr>
      <vt:lpstr>Члены Ассоциации </vt:lpstr>
      <vt:lpstr>Направления деятельности Ассоциации</vt:lpstr>
      <vt:lpstr>Гармонизация образовательных и профессиональных стандартов</vt:lpstr>
      <vt:lpstr>Участие вузов-членов Ассоциации в работе Совета по профессиональным квалификациям в сфере атомной энергии (НИЯУ МИФИ, ИГЭУ, МГСУ, НГТУ, СПбПУ)</vt:lpstr>
      <vt:lpstr>Разработка новых образовательных программ по заказу атомной отрасли в соответствии с профессиональными стандартами</vt:lpstr>
      <vt:lpstr>Создание системы независимой профессиональной оценки качества ядерного образования</vt:lpstr>
      <vt:lpstr>Развитие независимой системы оценки квалификаций молодых специалистов в атомной отрасли</vt:lpstr>
      <vt:lpstr>Создание системы независимой профессиональной оценки качества ядерного образования</vt:lpstr>
      <vt:lpstr>Участие вузов-членов Ассоциации в совершенствовании нормативно-правовой базы в области образования и науки с учетом требований работодателя</vt:lpstr>
      <vt:lpstr>Участие вузов-членов Ассоциации в совершенствовании нормативно-правовой базы в области образования и науки с учетом требований работодателя</vt:lpstr>
      <vt:lpstr>Содействие созданию и реализации приоритетных проектов в рамках  образовательной системы ГК «Росатом». Работа с одаренной молодежью</vt:lpstr>
      <vt:lpstr>Содействие созданию и реализации приоритетных проектов в рамках  образовательной системы ГК «Росатом». Работа с одаренной молодежью</vt:lpstr>
      <vt:lpstr>Практика иностранных студентов опорных вузов в Ресурсных центрах  «ГК Росатом – НИЯУ МИФИ»</vt:lpstr>
      <vt:lpstr>Подготовка кадров в интересах ГК «Росатом». Стратегия развития кадрового обеспечения атомных направлений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НИЯУ МИФИ – ВУЗ КЛАССИЧЕСКИЙ ИЛИ ОТРАСЛЕВОЙ</dc:title>
  <dc:subject/>
  <dc:creator>Андрей Черкасский</dc:creator>
  <cp:keywords/>
  <dc:description/>
  <cp:lastModifiedBy>Астапов Иван Иванович</cp:lastModifiedBy>
  <cp:revision>669</cp:revision>
  <cp:lastPrinted>2020-09-17T15:58:13Z</cp:lastPrinted>
  <dcterms:created xsi:type="dcterms:W3CDTF">2017-10-21T14:12:09Z</dcterms:created>
  <dcterms:modified xsi:type="dcterms:W3CDTF">2020-10-03T16:03:38Z</dcterms:modified>
  <cp:category/>
</cp:coreProperties>
</file>