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62" r:id="rId2"/>
    <p:sldId id="277" r:id="rId3"/>
    <p:sldId id="279" r:id="rId4"/>
    <p:sldId id="285" r:id="rId5"/>
    <p:sldId id="269" r:id="rId6"/>
    <p:sldId id="335" r:id="rId7"/>
    <p:sldId id="323" r:id="rId8"/>
    <p:sldId id="336" r:id="rId9"/>
    <p:sldId id="329" r:id="rId10"/>
    <p:sldId id="334" r:id="rId11"/>
    <p:sldId id="327" r:id="rId12"/>
    <p:sldId id="298" r:id="rId13"/>
    <p:sldId id="299" r:id="rId14"/>
    <p:sldId id="328" r:id="rId15"/>
    <p:sldId id="333" r:id="rId16"/>
    <p:sldId id="324" r:id="rId17"/>
  </p:sldIdLst>
  <p:sldSz cx="9144000" cy="6858000" type="screen4x3"/>
  <p:notesSz cx="6742113" cy="98758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204" userDrawn="1">
          <p15:clr>
            <a:srgbClr val="A4A3A4"/>
          </p15:clr>
        </p15:guide>
        <p15:guide id="6" orient="horz" pos="144" userDrawn="1">
          <p15:clr>
            <a:srgbClr val="A4A3A4"/>
          </p15:clr>
        </p15:guide>
        <p15:guide id="7" orient="horz" pos="2024" userDrawn="1">
          <p15:clr>
            <a:srgbClr val="A4A3A4"/>
          </p15:clr>
        </p15:guide>
        <p15:guide id="8" pos="5534" userDrawn="1">
          <p15:clr>
            <a:srgbClr val="A4A3A4"/>
          </p15:clr>
        </p15:guide>
        <p15:guide id="12" orient="horz" pos="435" userDrawn="1">
          <p15:clr>
            <a:srgbClr val="A4A3A4"/>
          </p15:clr>
        </p15:guide>
        <p15:guide id="13" orient="horz" pos="640" userDrawn="1">
          <p15:clr>
            <a:srgbClr val="A4A3A4"/>
          </p15:clr>
        </p15:guide>
        <p15:guide id="14" orient="horz" pos="3634" userDrawn="1">
          <p15:clr>
            <a:srgbClr val="A4A3A4"/>
          </p15:clr>
        </p15:guide>
        <p15:guide id="15" orient="horz" pos="4039" userDrawn="1">
          <p15:clr>
            <a:srgbClr val="A4A3A4"/>
          </p15:clr>
        </p15:guide>
        <p15:guide id="16" orient="horz" pos="3907" userDrawn="1">
          <p15:clr>
            <a:srgbClr val="A4A3A4"/>
          </p15:clr>
        </p15:guide>
        <p15:guide id="17" orient="horz" pos="890" userDrawn="1">
          <p15:clr>
            <a:srgbClr val="A4A3A4"/>
          </p15:clr>
        </p15:guide>
        <p15:guide id="18" pos="2880" userDrawn="1">
          <p15:clr>
            <a:srgbClr val="A4A3A4"/>
          </p15:clr>
        </p15:guide>
        <p15:guide id="19" orient="horz" pos="325" userDrawn="1">
          <p15:clr>
            <a:srgbClr val="A4A3A4"/>
          </p15:clr>
        </p15:guide>
        <p15:guide id="20" orient="horz" pos="1726" userDrawn="1">
          <p15:clr>
            <a:srgbClr val="A4A3A4"/>
          </p15:clr>
        </p15:guide>
        <p15:guide id="21" orient="horz" pos="2946" userDrawn="1">
          <p15:clr>
            <a:srgbClr val="A4A3A4"/>
          </p15:clr>
        </p15:guide>
        <p15:guide id="22" pos="288" userDrawn="1">
          <p15:clr>
            <a:srgbClr val="A4A3A4"/>
          </p15:clr>
        </p15:guide>
        <p15:guide id="23" orient="horz" pos="557" userDrawn="1">
          <p15:clr>
            <a:srgbClr val="A4A3A4"/>
          </p15:clr>
        </p15:guide>
        <p15:guide id="24" orient="horz" pos="2307" userDrawn="1">
          <p15:clr>
            <a:srgbClr val="A4A3A4"/>
          </p15:clr>
        </p15:guide>
        <p15:guide id="25" orient="horz" pos="303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катерина Борисова" initials="ЕБ" lastIdx="29" clrIdx="0">
    <p:extLst/>
  </p:cmAuthor>
  <p:cmAuthor id="2" name="1" initials="1" lastIdx="6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14B94"/>
    <a:srgbClr val="375E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518" y="138"/>
      </p:cViewPr>
      <p:guideLst>
        <p:guide pos="204"/>
        <p:guide orient="horz" pos="144"/>
        <p:guide orient="horz" pos="2024"/>
        <p:guide pos="5534"/>
        <p:guide orient="horz" pos="435"/>
        <p:guide orient="horz" pos="640"/>
        <p:guide orient="horz" pos="3634"/>
        <p:guide orient="horz" pos="4039"/>
        <p:guide orient="horz" pos="3907"/>
        <p:guide orient="horz" pos="890"/>
        <p:guide pos="2880"/>
        <p:guide orient="horz" pos="325"/>
        <p:guide orient="horz" pos="1726"/>
        <p:guide orient="horz" pos="2946"/>
        <p:guide pos="288"/>
        <p:guide orient="horz" pos="557"/>
        <p:guide orient="horz" pos="2307"/>
        <p:guide orient="horz" pos="30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9525" y="0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E0D5F2-0CEF-4029-B0D4-1D3B86ED3F05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5075"/>
            <a:ext cx="4443413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688" y="4752975"/>
            <a:ext cx="5392737" cy="38877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80538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9525" y="9380538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76C87-54A5-4227-835F-DC27487874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80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10244" name="Номер слайда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B169600-0B86-48E8-BABC-C0B2C892C322}" type="slidenum">
              <a:rPr lang="ru-RU" altLang="ru-RU"/>
              <a:pPr/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9732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307C-CF60-4E18-8C2C-A0AED3C63070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67447-BAE5-47A7-93A1-7F31F9D6AB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918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307C-CF60-4E18-8C2C-A0AED3C63070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67447-BAE5-47A7-93A1-7F31F9D6AB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78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307C-CF60-4E18-8C2C-A0AED3C63070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67447-BAE5-47A7-93A1-7F31F9D6AB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2641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698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307C-CF60-4E18-8C2C-A0AED3C63070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67447-BAE5-47A7-93A1-7F31F9D6AB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370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307C-CF60-4E18-8C2C-A0AED3C63070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67447-BAE5-47A7-93A1-7F31F9D6AB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052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307C-CF60-4E18-8C2C-A0AED3C63070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67447-BAE5-47A7-93A1-7F31F9D6AB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581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307C-CF60-4E18-8C2C-A0AED3C63070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67447-BAE5-47A7-93A1-7F31F9D6AB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850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307C-CF60-4E18-8C2C-A0AED3C63070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67447-BAE5-47A7-93A1-7F31F9D6AB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573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307C-CF60-4E18-8C2C-A0AED3C63070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67447-BAE5-47A7-93A1-7F31F9D6AB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047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307C-CF60-4E18-8C2C-A0AED3C63070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67447-BAE5-47A7-93A1-7F31F9D6AB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140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0307C-CF60-4E18-8C2C-A0AED3C63070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E67447-BAE5-47A7-93A1-7F31F9D6AB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646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0307C-CF60-4E18-8C2C-A0AED3C63070}" type="datetimeFigureOut">
              <a:rPr lang="en-US" smtClean="0"/>
              <a:pPr/>
              <a:t>9/17/2020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E67447-BAE5-47A7-93A1-7F31F9D6AB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88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osatomtalents.team/" TargetMode="External"/><Relationship Id="rId2" Type="http://schemas.openxmlformats.org/officeDocument/2006/relationships/hyperlink" Target="https://calendar.atom75.ru/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rosatom-career.ru/center/main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osatomtalents.team/" TargetMode="External"/><Relationship Id="rId2" Type="http://schemas.openxmlformats.org/officeDocument/2006/relationships/hyperlink" Target="https://calendar.atom75.ru/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rosatom-career.ru/center/main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3848" y="3118643"/>
            <a:ext cx="43472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Rosatom" panose="020B0503040504020204" pitchFamily="34" charset="-52"/>
                <a:ea typeface="Rosatom" panose="020B0503040504020204" pitchFamily="34" charset="-52"/>
              </a:rPr>
              <a:t>Мероприятия для целевой аудитории Студенты и Молодежь</a:t>
            </a:r>
          </a:p>
        </p:txBody>
      </p:sp>
    </p:spTree>
    <p:extLst>
      <p:ext uri="{BB962C8B-B14F-4D97-AF65-F5344CB8AC3E}">
        <p14:creationId xmlns:p14="http://schemas.microsoft.com/office/powerpoint/2010/main" val="2650973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9" name="Группа 9"/>
          <p:cNvGrpSpPr>
            <a:grpSpLocks/>
          </p:cNvGrpSpPr>
          <p:nvPr/>
        </p:nvGrpSpPr>
        <p:grpSpPr bwMode="auto">
          <a:xfrm>
            <a:off x="3264266" y="228600"/>
            <a:ext cx="6330950" cy="465138"/>
            <a:chOff x="2839839" y="226445"/>
            <a:chExt cx="6296225" cy="462484"/>
          </a:xfrm>
        </p:grpSpPr>
        <p:sp>
          <p:nvSpPr>
            <p:cNvPr id="6" name="Полилиния 5"/>
            <p:cNvSpPr/>
            <p:nvPr/>
          </p:nvSpPr>
          <p:spPr>
            <a:xfrm>
              <a:off x="2985088" y="280112"/>
              <a:ext cx="6150976" cy="408817"/>
            </a:xfrm>
            <a:custGeom>
              <a:avLst/>
              <a:gdLst>
                <a:gd name="connsiteX0" fmla="*/ 222307 w 6150993"/>
                <a:gd name="connsiteY0" fmla="*/ 0 h 408620"/>
                <a:gd name="connsiteX1" fmla="*/ 6150993 w 6150993"/>
                <a:gd name="connsiteY1" fmla="*/ 0 h 408620"/>
                <a:gd name="connsiteX2" fmla="*/ 6150993 w 6150993"/>
                <a:gd name="connsiteY2" fmla="*/ 408620 h 408620"/>
                <a:gd name="connsiteX3" fmla="*/ 0 w 6150993"/>
                <a:gd name="connsiteY3" fmla="*/ 408620 h 4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993" h="408620">
                  <a:moveTo>
                    <a:pt x="222307" y="0"/>
                  </a:moveTo>
                  <a:lnTo>
                    <a:pt x="6150993" y="0"/>
                  </a:lnTo>
                  <a:lnTo>
                    <a:pt x="6150993" y="408620"/>
                  </a:lnTo>
                  <a:lnTo>
                    <a:pt x="0" y="408620"/>
                  </a:lnTo>
                  <a:close/>
                </a:path>
              </a:pathLst>
            </a:custGeom>
            <a:solidFill>
              <a:srgbClr val="D51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2839839" y="226445"/>
              <a:ext cx="6296225" cy="359885"/>
            </a:xfrm>
            <a:custGeom>
              <a:avLst/>
              <a:gdLst>
                <a:gd name="connsiteX0" fmla="*/ 195789 w 6296224"/>
                <a:gd name="connsiteY0" fmla="*/ 0 h 359880"/>
                <a:gd name="connsiteX1" fmla="*/ 6296224 w 6296224"/>
                <a:gd name="connsiteY1" fmla="*/ 0 h 359880"/>
                <a:gd name="connsiteX2" fmla="*/ 6296224 w 6296224"/>
                <a:gd name="connsiteY2" fmla="*/ 359880 h 359880"/>
                <a:gd name="connsiteX3" fmla="*/ 0 w 6296224"/>
                <a:gd name="connsiteY3" fmla="*/ 359880 h 35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6224" h="359880">
                  <a:moveTo>
                    <a:pt x="195789" y="0"/>
                  </a:moveTo>
                  <a:lnTo>
                    <a:pt x="6296224" y="0"/>
                  </a:lnTo>
                  <a:lnTo>
                    <a:pt x="6296224" y="359880"/>
                  </a:lnTo>
                  <a:lnTo>
                    <a:pt x="0" y="359880"/>
                  </a:lnTo>
                  <a:close/>
                </a:path>
              </a:pathLst>
            </a:custGeom>
            <a:solidFill>
              <a:srgbClr val="014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74F5CF2A-9D5B-4506-A160-5ACC553F37F7}"/>
              </a:ext>
            </a:extLst>
          </p:cNvPr>
          <p:cNvSpPr txBox="1"/>
          <p:nvPr/>
        </p:nvSpPr>
        <p:spPr>
          <a:xfrm>
            <a:off x="231776" y="899542"/>
            <a:ext cx="8553450" cy="324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600" b="1" dirty="0">
                <a:solidFill>
                  <a:srgbClr val="014B94"/>
                </a:solidFill>
                <a:latin typeface="Gotham Pro" pitchFamily="50" charset="0"/>
                <a:cs typeface="Gotham Pro" pitchFamily="50" charset="0"/>
              </a:rPr>
              <a:t>9 октября - Торжественное открытие фестиваля на площадке МГУ </a:t>
            </a:r>
            <a:endParaRPr lang="en-US" sz="1600" b="1" dirty="0" smtClean="0">
              <a:solidFill>
                <a:srgbClr val="014B94"/>
              </a:solidFill>
              <a:latin typeface="Gotham Pro" pitchFamily="50" charset="0"/>
              <a:cs typeface="Gotham Pro" pitchFamily="50" charset="0"/>
            </a:endParaRP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14B94"/>
                </a:solidFill>
                <a:latin typeface="Gotham Pro" pitchFamily="50" charset="0"/>
                <a:cs typeface="Gotham Pro" pitchFamily="50" charset="0"/>
              </a:rPr>
              <a:t>с </a:t>
            </a:r>
            <a:r>
              <a:rPr lang="ru-RU" sz="1600" b="1" dirty="0">
                <a:solidFill>
                  <a:srgbClr val="014B94"/>
                </a:solidFill>
                <a:latin typeface="Gotham Pro" pitchFamily="50" charset="0"/>
                <a:cs typeface="Gotham Pro" pitchFamily="50" charset="0"/>
              </a:rPr>
              <a:t>участием:</a:t>
            </a:r>
            <a:endParaRPr lang="ru-RU" sz="1400" dirty="0">
              <a:solidFill>
                <a:prstClr val="black"/>
              </a:solidFill>
              <a:latin typeface="Gotham Pro" pitchFamily="50" charset="0"/>
              <a:cs typeface="Gotham Pro" pitchFamily="50" charset="0"/>
            </a:endParaRPr>
          </a:p>
          <a:p>
            <a:pPr marL="800100" lvl="1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Gotham Pro" pitchFamily="50" charset="0"/>
                <a:cs typeface="Gotham Pro" pitchFamily="50" charset="0"/>
              </a:rPr>
              <a:t>Кравцов Сергей Сергеевич, Министр просвещения Российской Федерации</a:t>
            </a:r>
          </a:p>
          <a:p>
            <a:pPr marL="800100" lvl="1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Gotham Pro" pitchFamily="50" charset="0"/>
                <a:cs typeface="Gotham Pro" pitchFamily="50" charset="0"/>
              </a:rPr>
              <a:t>Фальков Валерий Николаевич, Министр науки и высшего образования Российской Федерации</a:t>
            </a:r>
          </a:p>
          <a:p>
            <a:pPr marL="800100" lvl="1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Gotham Pro" pitchFamily="50" charset="0"/>
                <a:cs typeface="Gotham Pro" pitchFamily="50" charset="0"/>
              </a:rPr>
              <a:t>Лихачев Алексей Евгеньевич</a:t>
            </a:r>
            <a:r>
              <a:rPr lang="en-US" sz="1400" dirty="0">
                <a:solidFill>
                  <a:prstClr val="black"/>
                </a:solidFill>
                <a:latin typeface="Gotham Pro" pitchFamily="50" charset="0"/>
                <a:cs typeface="Gotham Pro" pitchFamily="50" charset="0"/>
              </a:rPr>
              <a:t>, </a:t>
            </a:r>
            <a:r>
              <a:rPr lang="ru-RU" sz="1400" dirty="0">
                <a:solidFill>
                  <a:prstClr val="black"/>
                </a:solidFill>
                <a:latin typeface="Gotham Pro" pitchFamily="50" charset="0"/>
                <a:cs typeface="Gotham Pro" pitchFamily="50" charset="0"/>
              </a:rPr>
              <a:t>Генеральный директор ГК «</a:t>
            </a:r>
            <a:r>
              <a:rPr lang="ru-RU" sz="1400" dirty="0" err="1">
                <a:solidFill>
                  <a:prstClr val="black"/>
                </a:solidFill>
                <a:latin typeface="Gotham Pro" pitchFamily="50" charset="0"/>
                <a:cs typeface="Gotham Pro" pitchFamily="50" charset="0"/>
              </a:rPr>
              <a:t>Росатом</a:t>
            </a:r>
            <a:r>
              <a:rPr lang="ru-RU" sz="1400" dirty="0">
                <a:solidFill>
                  <a:prstClr val="black"/>
                </a:solidFill>
                <a:latin typeface="Gotham Pro" pitchFamily="50" charset="0"/>
                <a:cs typeface="Gotham Pro" pitchFamily="50" charset="0"/>
              </a:rPr>
              <a:t>»</a:t>
            </a:r>
          </a:p>
          <a:p>
            <a:pPr marL="800100" lvl="1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Gotham Pro" pitchFamily="50" charset="0"/>
                <a:cs typeface="Gotham Pro" pitchFamily="50" charset="0"/>
              </a:rPr>
              <a:t>Садовничий Виктор Антонович, Ректор Московского государственного университета им. М. В. Ломоносова</a:t>
            </a:r>
          </a:p>
          <a:p>
            <a:pPr marL="800100" lvl="1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Gotham Pro" pitchFamily="50" charset="0"/>
                <a:cs typeface="Gotham Pro" pitchFamily="50" charset="0"/>
              </a:rPr>
              <a:t>Сергеев Александр Михайлович, Президент Российской академии наук </a:t>
            </a:r>
          </a:p>
          <a:p>
            <a:pPr marL="742950" lvl="1" indent="-285750">
              <a:lnSpc>
                <a:spcPct val="120000"/>
              </a:lnSpc>
              <a:buFontTx/>
              <a:buChar char="-"/>
            </a:pPr>
            <a:endParaRPr lang="ru-RU" sz="1400" dirty="0">
              <a:solidFill>
                <a:prstClr val="black"/>
              </a:solidFill>
              <a:latin typeface="Gotham Pro" pitchFamily="50" charset="0"/>
              <a:cs typeface="Gotham Pro" pitchFamily="50" charset="0"/>
            </a:endParaRPr>
          </a:p>
          <a:p>
            <a:pPr>
              <a:lnSpc>
                <a:spcPct val="120000"/>
              </a:lnSpc>
            </a:pPr>
            <a:endParaRPr lang="ru-RU" sz="1400" dirty="0">
              <a:solidFill>
                <a:prstClr val="black"/>
              </a:solidFill>
              <a:latin typeface="Gotham Pro" pitchFamily="50" charset="0"/>
              <a:cs typeface="Gotham Pro" pitchFamily="50" charset="0"/>
            </a:endParaRPr>
          </a:p>
          <a:p>
            <a:pPr>
              <a:lnSpc>
                <a:spcPct val="120000"/>
              </a:lnSpc>
            </a:pPr>
            <a:endParaRPr lang="ru-RU" sz="1400" dirty="0">
              <a:latin typeface="Gotham Pro" pitchFamily="50" charset="0"/>
              <a:ea typeface="Rosatom" panose="020B0503040504020204" pitchFamily="34" charset="-52"/>
              <a:cs typeface="Gotham Pro" pitchFamily="50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DDB29DE-5ECB-4707-A1E1-2FD0B7E6F022}"/>
              </a:ext>
            </a:extLst>
          </p:cNvPr>
          <p:cNvSpPr/>
          <p:nvPr/>
        </p:nvSpPr>
        <p:spPr>
          <a:xfrm>
            <a:off x="4016240" y="300888"/>
            <a:ext cx="4873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</a:pPr>
            <a:r>
              <a:rPr lang="ru-RU" sz="1400" b="1" dirty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ФЕСТИВАЛЬ </a:t>
            </a:r>
            <a:r>
              <a:rPr lang="en-US" sz="1400" b="1" dirty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NAUKA 0+</a:t>
            </a:r>
            <a:endParaRPr lang="ru-RU" sz="1400" b="1" dirty="0">
              <a:solidFill>
                <a:schemeClr val="bg1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" r="5218"/>
          <a:stretch/>
        </p:blipFill>
        <p:spPr bwMode="auto">
          <a:xfrm>
            <a:off x="323850" y="4127934"/>
            <a:ext cx="1505194" cy="2283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2" r="9062" b="9405"/>
          <a:stretch/>
        </p:blipFill>
        <p:spPr bwMode="auto">
          <a:xfrm>
            <a:off x="1964094" y="4127933"/>
            <a:ext cx="1751483" cy="2283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568" y="4127933"/>
            <a:ext cx="1506473" cy="2283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090" y="4127933"/>
            <a:ext cx="1531135" cy="2283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9"/>
          <a:stretch/>
        </p:blipFill>
        <p:spPr bwMode="auto">
          <a:xfrm>
            <a:off x="3850627" y="4127933"/>
            <a:ext cx="1626891" cy="228398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686335" y="6474525"/>
            <a:ext cx="3914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latin typeface="Gotham Pro" pitchFamily="50" charset="0"/>
                <a:cs typeface="Gotham Pro" pitchFamily="50" charset="0"/>
              </a:defRPr>
            </a:lvl1pPr>
          </a:lstStyle>
          <a:p>
            <a:r>
              <a:rPr lang="en-GB" dirty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5123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4572000" y="228600"/>
            <a:ext cx="6167719" cy="465138"/>
            <a:chOff x="2839839" y="226445"/>
            <a:chExt cx="6296225" cy="462484"/>
          </a:xfrm>
        </p:grpSpPr>
        <p:sp>
          <p:nvSpPr>
            <p:cNvPr id="11" name="Полилиния 10"/>
            <p:cNvSpPr/>
            <p:nvPr/>
          </p:nvSpPr>
          <p:spPr>
            <a:xfrm>
              <a:off x="2985071" y="280309"/>
              <a:ext cx="6150993" cy="408620"/>
            </a:xfrm>
            <a:custGeom>
              <a:avLst/>
              <a:gdLst>
                <a:gd name="connsiteX0" fmla="*/ 222307 w 6150993"/>
                <a:gd name="connsiteY0" fmla="*/ 0 h 408620"/>
                <a:gd name="connsiteX1" fmla="*/ 6150993 w 6150993"/>
                <a:gd name="connsiteY1" fmla="*/ 0 h 408620"/>
                <a:gd name="connsiteX2" fmla="*/ 6150993 w 6150993"/>
                <a:gd name="connsiteY2" fmla="*/ 408620 h 408620"/>
                <a:gd name="connsiteX3" fmla="*/ 0 w 6150993"/>
                <a:gd name="connsiteY3" fmla="*/ 408620 h 4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993" h="408620">
                  <a:moveTo>
                    <a:pt x="222307" y="0"/>
                  </a:moveTo>
                  <a:lnTo>
                    <a:pt x="6150993" y="0"/>
                  </a:lnTo>
                  <a:lnTo>
                    <a:pt x="6150993" y="408620"/>
                  </a:lnTo>
                  <a:lnTo>
                    <a:pt x="0" y="408620"/>
                  </a:lnTo>
                  <a:close/>
                </a:path>
              </a:pathLst>
            </a:custGeom>
            <a:solidFill>
              <a:srgbClr val="D51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2839839" y="226445"/>
              <a:ext cx="6296224" cy="359880"/>
            </a:xfrm>
            <a:custGeom>
              <a:avLst/>
              <a:gdLst>
                <a:gd name="connsiteX0" fmla="*/ 195789 w 6296224"/>
                <a:gd name="connsiteY0" fmla="*/ 0 h 359880"/>
                <a:gd name="connsiteX1" fmla="*/ 6296224 w 6296224"/>
                <a:gd name="connsiteY1" fmla="*/ 0 h 359880"/>
                <a:gd name="connsiteX2" fmla="*/ 6296224 w 6296224"/>
                <a:gd name="connsiteY2" fmla="*/ 359880 h 359880"/>
                <a:gd name="connsiteX3" fmla="*/ 0 w 6296224"/>
                <a:gd name="connsiteY3" fmla="*/ 359880 h 35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6224" h="359880">
                  <a:moveTo>
                    <a:pt x="195789" y="0"/>
                  </a:moveTo>
                  <a:lnTo>
                    <a:pt x="6296224" y="0"/>
                  </a:lnTo>
                  <a:lnTo>
                    <a:pt x="6296224" y="359880"/>
                  </a:lnTo>
                  <a:lnTo>
                    <a:pt x="0" y="359880"/>
                  </a:lnTo>
                  <a:close/>
                </a:path>
              </a:pathLst>
            </a:custGeom>
            <a:solidFill>
              <a:srgbClr val="014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438049" y="307842"/>
            <a:ext cx="6450290" cy="52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002060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</a:lstStyle>
          <a:p>
            <a:pPr algn="r">
              <a:spcBef>
                <a:spcPct val="0"/>
              </a:spcBef>
            </a:pPr>
            <a:r>
              <a:rPr lang="ru-RU" sz="1400" dirty="0" smtClean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СПИКЕРЫ ФЕСТИВАЛЯ </a:t>
            </a:r>
            <a:r>
              <a:rPr lang="en-US" sz="1400" dirty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NAUKA 0+</a:t>
            </a:r>
            <a:endParaRPr lang="ru-RU" sz="1400" dirty="0">
              <a:solidFill>
                <a:schemeClr val="bg1"/>
              </a:solidFill>
              <a:latin typeface="Rosatom" panose="020B0503040504020204" pitchFamily="34" charset="-52"/>
              <a:ea typeface="Rosatom" panose="020B0503040504020204" pitchFamily="34" charset="-52"/>
            </a:endParaRPr>
          </a:p>
          <a:p>
            <a:pPr algn="r"/>
            <a:endParaRPr lang="ru-RU" sz="1401" dirty="0">
              <a:solidFill>
                <a:schemeClr val="bg1"/>
              </a:solidFill>
            </a:endParaRPr>
          </a:p>
        </p:txBody>
      </p:sp>
      <p:sp>
        <p:nvSpPr>
          <p:cNvPr id="45" name="AutoShape 2" descr="blob:https://web.whatsapp.com/76bba223-444c-4490-95ac-107202cab7d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41301" y="1804231"/>
            <a:ext cx="20701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МИТИО КАКУ </a:t>
            </a:r>
            <a:endParaRPr lang="ru-RU" sz="1000" b="1" dirty="0" smtClean="0">
              <a:solidFill>
                <a:srgbClr val="014B94"/>
              </a:solidFill>
              <a:latin typeface="Rosatom" panose="020B0503040504020204" pitchFamily="34" charset="-52"/>
              <a:ea typeface="Rosatom" panose="020B0503040504020204" pitchFamily="34" charset="-52"/>
            </a:endParaRPr>
          </a:p>
          <a:p>
            <a:r>
              <a:rPr lang="ru-RU" sz="900" dirty="0"/>
              <a:t>Физик-теоретик, активный</a:t>
            </a:r>
          </a:p>
          <a:p>
            <a:r>
              <a:rPr lang="ru-RU" sz="900" dirty="0"/>
              <a:t>популяризатор науки и автор</a:t>
            </a:r>
          </a:p>
          <a:p>
            <a:r>
              <a:rPr lang="ru-RU" sz="900" dirty="0"/>
              <a:t>научно-популярных </a:t>
            </a:r>
            <a:r>
              <a:rPr lang="ru-RU" sz="900" dirty="0" smtClean="0"/>
              <a:t>бестселлеров «Гиперпространство» и </a:t>
            </a:r>
            <a:r>
              <a:rPr lang="ru-RU" sz="900" dirty="0"/>
              <a:t>«Физика будущего</a:t>
            </a:r>
            <a:r>
              <a:rPr lang="ru-RU" sz="900" dirty="0" smtClean="0"/>
              <a:t>».</a:t>
            </a:r>
            <a:endParaRPr lang="ru-RU" sz="900" dirty="0">
              <a:latin typeface="Rosatom"/>
              <a:cs typeface="Rosatom"/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325447" y="1006726"/>
            <a:ext cx="7468903" cy="821131"/>
            <a:chOff x="317827" y="1006726"/>
            <a:chExt cx="7468903" cy="821131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7827" y="1006726"/>
              <a:ext cx="798634" cy="821131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24503" y="1024195"/>
              <a:ext cx="821131" cy="798634"/>
            </a:xfrm>
            <a:prstGeom prst="rect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57225" y="1024195"/>
              <a:ext cx="798634" cy="798634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65599" y="1024195"/>
              <a:ext cx="821131" cy="798634"/>
            </a:xfrm>
            <a:prstGeom prst="rect">
              <a:avLst/>
            </a:prstGeom>
          </p:spPr>
        </p:pic>
      </p:grpSp>
      <p:grpSp>
        <p:nvGrpSpPr>
          <p:cNvPr id="25" name="Группа 24"/>
          <p:cNvGrpSpPr/>
          <p:nvPr/>
        </p:nvGrpSpPr>
        <p:grpSpPr>
          <a:xfrm>
            <a:off x="324177" y="2933979"/>
            <a:ext cx="7450594" cy="826755"/>
            <a:chOff x="324177" y="3056497"/>
            <a:chExt cx="7450594" cy="826755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4177" y="3078333"/>
              <a:ext cx="821131" cy="798634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534522" y="3060864"/>
              <a:ext cx="821131" cy="821131"/>
            </a:xfrm>
            <a:prstGeom prst="rect">
              <a:avLst/>
            </a:prstGeom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735975" y="3069600"/>
              <a:ext cx="821131" cy="809882"/>
            </a:xfrm>
            <a:prstGeom prst="rect">
              <a:avLst/>
            </a:prstGeom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948016" y="3056497"/>
              <a:ext cx="826755" cy="826755"/>
            </a:xfrm>
            <a:prstGeom prst="rect">
              <a:avLst/>
            </a:prstGeom>
          </p:spPr>
        </p:pic>
      </p:grpSp>
      <p:grpSp>
        <p:nvGrpSpPr>
          <p:cNvPr id="29" name="Группа 28"/>
          <p:cNvGrpSpPr/>
          <p:nvPr/>
        </p:nvGrpSpPr>
        <p:grpSpPr>
          <a:xfrm>
            <a:off x="317827" y="4866856"/>
            <a:ext cx="7473623" cy="826755"/>
            <a:chOff x="317827" y="5152606"/>
            <a:chExt cx="7473623" cy="826755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17827" y="5156973"/>
              <a:ext cx="821131" cy="821131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530025" y="5156973"/>
              <a:ext cx="826755" cy="821131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742065" y="5152606"/>
              <a:ext cx="826755" cy="826755"/>
            </a:xfrm>
            <a:prstGeom prst="rect">
              <a:avLst/>
            </a:prstGeom>
          </p:spPr>
        </p:pic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964695" y="5152606"/>
              <a:ext cx="826755" cy="826755"/>
            </a:xfrm>
            <a:prstGeom prst="rect">
              <a:avLst/>
            </a:prstGeom>
          </p:spPr>
        </p:pic>
      </p:grpSp>
      <p:sp>
        <p:nvSpPr>
          <p:cNvPr id="40" name="Прямоугольник 39"/>
          <p:cNvSpPr/>
          <p:nvPr/>
        </p:nvSpPr>
        <p:spPr>
          <a:xfrm>
            <a:off x="2476500" y="1804231"/>
            <a:ext cx="1903095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МАЙКЛ </a:t>
            </a:r>
            <a:r>
              <a:rPr lang="ru-RU" sz="1000" b="1" dirty="0" smtClean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КОСТЕРЛИЦ</a:t>
            </a:r>
          </a:p>
          <a:p>
            <a:r>
              <a:rPr lang="ru-RU" sz="900" dirty="0"/>
              <a:t>Физик, лауреат </a:t>
            </a:r>
            <a:r>
              <a:rPr lang="ru-RU" sz="900" dirty="0" smtClean="0"/>
              <a:t>Нобелевской</a:t>
            </a:r>
          </a:p>
          <a:p>
            <a:r>
              <a:rPr lang="ru-RU" sz="900" dirty="0" smtClean="0"/>
              <a:t> </a:t>
            </a:r>
            <a:r>
              <a:rPr lang="ru-RU" sz="900" dirty="0"/>
              <a:t>премии </a:t>
            </a:r>
            <a:r>
              <a:rPr lang="ru-RU" sz="900" dirty="0" smtClean="0"/>
              <a:t>по физике </a:t>
            </a:r>
            <a:r>
              <a:rPr lang="ru-RU" sz="900" dirty="0"/>
              <a:t>2016 года,</a:t>
            </a:r>
          </a:p>
          <a:p>
            <a:r>
              <a:rPr lang="ru-RU" sz="900" dirty="0"/>
              <a:t>США – </a:t>
            </a:r>
            <a:r>
              <a:rPr lang="ru-RU" sz="900" dirty="0" smtClean="0"/>
              <a:t>Великобритания.</a:t>
            </a:r>
            <a:endParaRPr lang="ru-RU" sz="900" dirty="0">
              <a:latin typeface="Rosatom"/>
              <a:cs typeface="Rosatom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673600" y="1804231"/>
            <a:ext cx="1903095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КОРНЕЛИС </a:t>
            </a:r>
            <a:r>
              <a:rPr lang="ru-RU" sz="1000" b="1" dirty="0" smtClean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ДЕККЕР</a:t>
            </a:r>
          </a:p>
          <a:p>
            <a:r>
              <a:rPr lang="ru-RU" sz="900" dirty="0"/>
              <a:t>Нидерландский молекулярный</a:t>
            </a:r>
          </a:p>
          <a:p>
            <a:r>
              <a:rPr lang="ru-RU" sz="900" dirty="0"/>
              <a:t>биофизик. Директор Института</a:t>
            </a:r>
          </a:p>
          <a:p>
            <a:r>
              <a:rPr lang="ru-RU" sz="900" dirty="0" err="1"/>
              <a:t>нанотехнологий</a:t>
            </a:r>
            <a:r>
              <a:rPr lang="ru-RU" sz="900" dirty="0"/>
              <a:t> имени </a:t>
            </a:r>
            <a:r>
              <a:rPr lang="ru-RU" sz="900" dirty="0" err="1"/>
              <a:t>Кавли</a:t>
            </a:r>
            <a:r>
              <a:rPr lang="ru-RU" sz="900" dirty="0"/>
              <a:t>. </a:t>
            </a:r>
            <a:endParaRPr lang="ru-RU" sz="900" dirty="0" smtClean="0"/>
          </a:p>
          <a:p>
            <a:r>
              <a:rPr lang="ru-RU" sz="900" dirty="0" smtClean="0"/>
              <a:t>Лауреат премии </a:t>
            </a:r>
            <a:r>
              <a:rPr lang="ru-RU" sz="900" dirty="0"/>
              <a:t>Спинозы и др. </a:t>
            </a:r>
            <a:endParaRPr lang="ru-RU" sz="900" dirty="0">
              <a:latin typeface="Rosatom"/>
              <a:cs typeface="Rosatom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889750" y="1804231"/>
            <a:ext cx="221615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МЕЙ-БРИТТ МОЗЕР</a:t>
            </a:r>
          </a:p>
          <a:p>
            <a:r>
              <a:rPr lang="ru-RU" sz="900" dirty="0"/>
              <a:t>Директор Института системной</a:t>
            </a:r>
          </a:p>
          <a:p>
            <a:r>
              <a:rPr lang="ru-RU" sz="900" dirty="0"/>
              <a:t>неврологии </a:t>
            </a:r>
            <a:r>
              <a:rPr lang="ru-RU" sz="900" dirty="0" err="1"/>
              <a:t>Кавли</a:t>
            </a:r>
            <a:r>
              <a:rPr lang="ru-RU" sz="900" dirty="0"/>
              <a:t>, основатель </a:t>
            </a:r>
            <a:r>
              <a:rPr lang="ru-RU" sz="900" dirty="0" err="1" smtClean="0"/>
              <a:t>Центранейронных</a:t>
            </a:r>
            <a:r>
              <a:rPr lang="ru-RU" sz="900" dirty="0" smtClean="0"/>
              <a:t> </a:t>
            </a:r>
            <a:r>
              <a:rPr lang="ru-RU" sz="900" dirty="0"/>
              <a:t>вычислений Норвежского университета. 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33680" y="3766381"/>
            <a:ext cx="1621538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БЕН </a:t>
            </a:r>
            <a:r>
              <a:rPr lang="ru-RU" sz="1000" b="1" dirty="0" smtClean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ФЕРИНГА</a:t>
            </a:r>
          </a:p>
          <a:p>
            <a:r>
              <a:rPr lang="ru-RU" sz="900" dirty="0"/>
              <a:t>Нобелевский лауреат по химии </a:t>
            </a:r>
            <a:r>
              <a:rPr lang="ru-RU" sz="900" dirty="0" smtClean="0"/>
              <a:t>2016 года</a:t>
            </a:r>
            <a:r>
              <a:rPr lang="ru-RU" sz="900" dirty="0"/>
              <a:t>, </a:t>
            </a:r>
            <a:r>
              <a:rPr lang="ru-RU" sz="900" dirty="0" smtClean="0"/>
              <a:t>Нидерланды.</a:t>
            </a:r>
            <a:endParaRPr lang="ru-RU" sz="900" dirty="0">
              <a:latin typeface="Rosatom"/>
              <a:cs typeface="Rosatom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468880" y="3766381"/>
            <a:ext cx="1903095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ТИМ </a:t>
            </a:r>
            <a:r>
              <a:rPr lang="ru-RU" sz="1000" b="1" dirty="0" smtClean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БЕРНЕРС-ЛИ</a:t>
            </a:r>
          </a:p>
          <a:p>
            <a:r>
              <a:rPr lang="ru-RU" sz="900" dirty="0"/>
              <a:t>Профессор компьютерных наук,</a:t>
            </a:r>
          </a:p>
          <a:p>
            <a:r>
              <a:rPr lang="ru-RU" sz="900" dirty="0"/>
              <a:t>Оксфорд, директор </a:t>
            </a:r>
            <a:r>
              <a:rPr lang="en-US" sz="900" dirty="0"/>
              <a:t>World Wide </a:t>
            </a:r>
            <a:r>
              <a:rPr lang="en-US" sz="900" dirty="0" smtClean="0"/>
              <a:t>Web</a:t>
            </a:r>
            <a:r>
              <a:rPr lang="ru-RU" sz="900" dirty="0" smtClean="0"/>
              <a:t> </a:t>
            </a:r>
            <a:r>
              <a:rPr lang="en-US" sz="900" dirty="0" smtClean="0"/>
              <a:t>Consortium</a:t>
            </a:r>
            <a:r>
              <a:rPr lang="en-US" sz="900" dirty="0"/>
              <a:t>. </a:t>
            </a:r>
            <a:r>
              <a:rPr lang="ru-RU" sz="900" dirty="0"/>
              <a:t>Создатель </a:t>
            </a:r>
            <a:r>
              <a:rPr lang="en-US" sz="900" dirty="0"/>
              <a:t>URI, URL, </a:t>
            </a:r>
            <a:r>
              <a:rPr lang="en-US" sz="900" dirty="0" smtClean="0"/>
              <a:t>HTTP,HTML </a:t>
            </a:r>
            <a:r>
              <a:rPr lang="ru-RU" sz="900" dirty="0"/>
              <a:t>и Всемирной паутины.</a:t>
            </a:r>
            <a:endParaRPr lang="ru-RU" sz="900" dirty="0">
              <a:latin typeface="Rosatom"/>
              <a:cs typeface="Rosatom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665980" y="3766381"/>
            <a:ext cx="1903095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ЭММАНУЭЛЬ </a:t>
            </a:r>
            <a:r>
              <a:rPr lang="ru-RU" sz="1000" b="1" dirty="0" smtClean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ШАРПЕНТЬЕ</a:t>
            </a:r>
          </a:p>
          <a:p>
            <a:r>
              <a:rPr lang="ru-RU" sz="900" dirty="0"/>
              <a:t>Профессор Университета </a:t>
            </a:r>
            <a:r>
              <a:rPr lang="ru-RU" sz="900" dirty="0" smtClean="0"/>
              <a:t>Гумбольдта, научный руководитель </a:t>
            </a:r>
            <a:r>
              <a:rPr lang="ru-RU" sz="900" dirty="0"/>
              <a:t>подразделения</a:t>
            </a:r>
          </a:p>
          <a:p>
            <a:r>
              <a:rPr lang="ru-RU" sz="900" dirty="0"/>
              <a:t>изучения патогенов Института </a:t>
            </a:r>
            <a:r>
              <a:rPr lang="ru-RU" sz="900" dirty="0" smtClean="0"/>
              <a:t>Планка. </a:t>
            </a:r>
            <a:endParaRPr lang="ru-RU" sz="900" dirty="0">
              <a:latin typeface="Rosatom"/>
              <a:cs typeface="Rosatom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882130" y="3766381"/>
            <a:ext cx="195577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АНДРЕЙ </a:t>
            </a:r>
            <a:r>
              <a:rPr lang="ru-RU" sz="1000" b="1" dirty="0" smtClean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ЛИНДЕ</a:t>
            </a:r>
          </a:p>
          <a:p>
            <a:r>
              <a:rPr lang="ru-RU" sz="900" dirty="0"/>
              <a:t>Советский и американский физик, </a:t>
            </a:r>
            <a:r>
              <a:rPr lang="ru-RU" sz="900" dirty="0" smtClean="0"/>
              <a:t>один из </a:t>
            </a:r>
            <a:r>
              <a:rPr lang="ru-RU" sz="900" dirty="0"/>
              <a:t>авторов инфляционной </a:t>
            </a:r>
            <a:r>
              <a:rPr lang="ru-RU" sz="900" dirty="0" smtClean="0"/>
              <a:t>модели Вселенной</a:t>
            </a:r>
            <a:r>
              <a:rPr lang="ru-RU" sz="900" dirty="0"/>
              <a:t>. Профессор </a:t>
            </a:r>
            <a:r>
              <a:rPr lang="ru-RU" sz="900" dirty="0" err="1" smtClean="0"/>
              <a:t>Стэнфордского</a:t>
            </a:r>
            <a:r>
              <a:rPr lang="ru-RU" sz="900" dirty="0" smtClean="0"/>
              <a:t> университета</a:t>
            </a:r>
            <a:r>
              <a:rPr lang="ru-RU" sz="900" dirty="0"/>
              <a:t>, </a:t>
            </a:r>
            <a:r>
              <a:rPr lang="ru-RU" sz="900" dirty="0" smtClean="0"/>
              <a:t>США.</a:t>
            </a:r>
            <a:endParaRPr lang="ru-RU" sz="900" dirty="0">
              <a:latin typeface="Rosatom"/>
              <a:cs typeface="Rosatom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33679" y="5677731"/>
            <a:ext cx="194119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БРАЙАН </a:t>
            </a:r>
            <a:r>
              <a:rPr lang="ru-RU" sz="1000" b="1" dirty="0" smtClean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ГРИН</a:t>
            </a:r>
          </a:p>
          <a:p>
            <a:r>
              <a:rPr lang="ru-RU" sz="900" dirty="0"/>
              <a:t>Профессор </a:t>
            </a:r>
            <a:r>
              <a:rPr lang="ru-RU" sz="900" dirty="0" smtClean="0"/>
              <a:t>физики Колумбийского и </a:t>
            </a:r>
            <a:r>
              <a:rPr lang="ru-RU" sz="900" dirty="0" err="1" smtClean="0"/>
              <a:t>Корнеллского</a:t>
            </a:r>
            <a:r>
              <a:rPr lang="ru-RU" sz="900" dirty="0" smtClean="0"/>
              <a:t> </a:t>
            </a:r>
            <a:r>
              <a:rPr lang="ru-RU" sz="900" dirty="0"/>
              <a:t>университетов. Один </a:t>
            </a:r>
            <a:r>
              <a:rPr lang="ru-RU" sz="900" dirty="0" smtClean="0"/>
              <a:t>из наиболее </a:t>
            </a:r>
            <a:r>
              <a:rPr lang="ru-RU" sz="900" dirty="0"/>
              <a:t>известных </a:t>
            </a:r>
            <a:r>
              <a:rPr lang="ru-RU" sz="900" dirty="0" smtClean="0"/>
              <a:t>исследователей теории </a:t>
            </a:r>
            <a:r>
              <a:rPr lang="ru-RU" sz="900" dirty="0"/>
              <a:t>струн. </a:t>
            </a:r>
            <a:endParaRPr lang="ru-RU" sz="900" dirty="0">
              <a:latin typeface="Rosatom"/>
              <a:cs typeface="Rosatom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468880" y="5677731"/>
            <a:ext cx="210312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ФРАНСУАЗА </a:t>
            </a:r>
            <a:r>
              <a:rPr lang="ru-RU" sz="1000" b="1" dirty="0" smtClean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БАРРЕ-СИНУССИ</a:t>
            </a:r>
          </a:p>
          <a:p>
            <a:r>
              <a:rPr lang="ru-RU" sz="900" dirty="0"/>
              <a:t>Профессор, директор отдела</a:t>
            </a:r>
          </a:p>
          <a:p>
            <a:r>
              <a:rPr lang="ru-RU" sz="900" dirty="0" err="1"/>
              <a:t>ретровирусных</a:t>
            </a:r>
            <a:r>
              <a:rPr lang="ru-RU" sz="900" dirty="0"/>
              <a:t> </a:t>
            </a:r>
            <a:r>
              <a:rPr lang="ru-RU" sz="900" dirty="0" smtClean="0"/>
              <a:t>инфекций. </a:t>
            </a:r>
            <a:r>
              <a:rPr lang="ru-RU" sz="900" dirty="0"/>
              <a:t>Открыла </a:t>
            </a:r>
            <a:r>
              <a:rPr lang="ru-RU" sz="900" dirty="0" smtClean="0"/>
              <a:t>ВИЧ, лауреат </a:t>
            </a:r>
            <a:r>
              <a:rPr lang="ru-RU" sz="900" dirty="0"/>
              <a:t>Нобелевской премии </a:t>
            </a:r>
            <a:endParaRPr lang="ru-RU" sz="900" dirty="0" smtClean="0"/>
          </a:p>
          <a:p>
            <a:r>
              <a:rPr lang="ru-RU" sz="900" dirty="0" smtClean="0"/>
              <a:t>по физиологии </a:t>
            </a:r>
            <a:r>
              <a:rPr lang="ru-RU" sz="900" dirty="0"/>
              <a:t>и медицине 2008 </a:t>
            </a:r>
            <a:r>
              <a:rPr lang="ru-RU" sz="900" dirty="0" smtClean="0"/>
              <a:t>года.</a:t>
            </a:r>
            <a:endParaRPr lang="ru-RU" sz="900" dirty="0">
              <a:latin typeface="Rosatom"/>
              <a:cs typeface="Rosatom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665980" y="5677731"/>
            <a:ext cx="2188845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ВАЛЕРИЙ </a:t>
            </a:r>
            <a:r>
              <a:rPr lang="ru-RU" sz="1000" b="1" dirty="0" smtClean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РУБАКОВ</a:t>
            </a:r>
          </a:p>
          <a:p>
            <a:r>
              <a:rPr lang="ru-RU" sz="900" dirty="0"/>
              <a:t>Советский и российский </a:t>
            </a:r>
            <a:r>
              <a:rPr lang="ru-RU" sz="900" dirty="0" smtClean="0"/>
              <a:t>физик теоретик, специалист </a:t>
            </a:r>
            <a:r>
              <a:rPr lang="ru-RU" sz="900" dirty="0"/>
              <a:t>в области квантовой </a:t>
            </a:r>
            <a:r>
              <a:rPr lang="ru-RU" sz="900" dirty="0" smtClean="0"/>
              <a:t>теории поля</a:t>
            </a:r>
            <a:r>
              <a:rPr lang="ru-RU" sz="900" dirty="0"/>
              <a:t>, физики элементарных </a:t>
            </a:r>
            <a:r>
              <a:rPr lang="ru-RU" sz="900" dirty="0" smtClean="0"/>
              <a:t>частиц и </a:t>
            </a:r>
            <a:r>
              <a:rPr lang="ru-RU" sz="900" dirty="0"/>
              <a:t>космологии, академик </a:t>
            </a:r>
            <a:r>
              <a:rPr lang="ru-RU" sz="900" dirty="0" smtClean="0"/>
              <a:t>РАН.</a:t>
            </a:r>
            <a:endParaRPr lang="ru-RU" sz="900" dirty="0">
              <a:latin typeface="Rosatom"/>
              <a:cs typeface="Rosatom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882130" y="5677731"/>
            <a:ext cx="2006209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КОНСТАНТИН </a:t>
            </a:r>
            <a:r>
              <a:rPr lang="ru-RU" sz="1000" b="1" dirty="0" smtClean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АНОХИН</a:t>
            </a:r>
          </a:p>
          <a:p>
            <a:r>
              <a:rPr lang="ru-RU" sz="900" dirty="0"/>
              <a:t>Российский </a:t>
            </a:r>
            <a:r>
              <a:rPr lang="ru-RU" sz="900" dirty="0" err="1"/>
              <a:t>нейробиолог</a:t>
            </a:r>
            <a:r>
              <a:rPr lang="ru-RU" sz="900" dirty="0"/>
              <a:t>, </a:t>
            </a:r>
            <a:r>
              <a:rPr lang="ru-RU" sz="900" dirty="0" smtClean="0"/>
              <a:t>директор Института </a:t>
            </a:r>
            <a:r>
              <a:rPr lang="ru-RU" sz="900" dirty="0"/>
              <a:t>перспективных </a:t>
            </a:r>
            <a:r>
              <a:rPr lang="ru-RU" sz="900" dirty="0" smtClean="0"/>
              <a:t>исследований мозга </a:t>
            </a:r>
            <a:r>
              <a:rPr lang="ru-RU" sz="900" dirty="0"/>
              <a:t>МГУ имени </a:t>
            </a:r>
            <a:endParaRPr lang="ru-RU" sz="900" dirty="0" smtClean="0"/>
          </a:p>
          <a:p>
            <a:r>
              <a:rPr lang="ru-RU" sz="900" dirty="0" smtClean="0"/>
              <a:t>М.В</a:t>
            </a:r>
            <a:r>
              <a:rPr lang="ru-RU" sz="900" dirty="0"/>
              <a:t>. </a:t>
            </a:r>
            <a:r>
              <a:rPr lang="ru-RU" sz="900" dirty="0" smtClean="0"/>
              <a:t>Ломоносова.</a:t>
            </a:r>
            <a:endParaRPr lang="ru-RU" sz="900" dirty="0">
              <a:latin typeface="Rosatom"/>
              <a:cs typeface="Rosatom"/>
            </a:endParaRPr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>
            <a:off x="324177" y="2808990"/>
            <a:ext cx="1671320" cy="0"/>
          </a:xfrm>
          <a:prstGeom prst="line">
            <a:avLst/>
          </a:prstGeom>
          <a:solidFill>
            <a:schemeClr val="bg1"/>
          </a:solidFill>
          <a:ln w="19050">
            <a:solidFill>
              <a:srgbClr val="014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2533977" y="2808990"/>
            <a:ext cx="1671320" cy="0"/>
          </a:xfrm>
          <a:prstGeom prst="line">
            <a:avLst/>
          </a:prstGeom>
          <a:solidFill>
            <a:schemeClr val="bg1"/>
          </a:solidFill>
          <a:ln w="19050">
            <a:solidFill>
              <a:srgbClr val="014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4753937" y="2808990"/>
            <a:ext cx="1671320" cy="0"/>
          </a:xfrm>
          <a:prstGeom prst="line">
            <a:avLst/>
          </a:prstGeom>
          <a:solidFill>
            <a:schemeClr val="bg1"/>
          </a:solidFill>
          <a:ln w="19050">
            <a:solidFill>
              <a:srgbClr val="014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6953577" y="2808990"/>
            <a:ext cx="1671320" cy="0"/>
          </a:xfrm>
          <a:prstGeom prst="line">
            <a:avLst/>
          </a:prstGeom>
          <a:solidFill>
            <a:schemeClr val="bg1"/>
          </a:solidFill>
          <a:ln w="19050">
            <a:solidFill>
              <a:srgbClr val="014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324177" y="4729230"/>
            <a:ext cx="1671320" cy="0"/>
          </a:xfrm>
          <a:prstGeom prst="line">
            <a:avLst/>
          </a:prstGeom>
          <a:solidFill>
            <a:schemeClr val="bg1"/>
          </a:solidFill>
          <a:ln w="19050">
            <a:solidFill>
              <a:srgbClr val="014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2533977" y="4729230"/>
            <a:ext cx="1671320" cy="0"/>
          </a:xfrm>
          <a:prstGeom prst="line">
            <a:avLst/>
          </a:prstGeom>
          <a:solidFill>
            <a:schemeClr val="bg1"/>
          </a:solidFill>
          <a:ln w="19050">
            <a:solidFill>
              <a:srgbClr val="014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4753937" y="4729230"/>
            <a:ext cx="1671320" cy="0"/>
          </a:xfrm>
          <a:prstGeom prst="line">
            <a:avLst/>
          </a:prstGeom>
          <a:solidFill>
            <a:schemeClr val="bg1"/>
          </a:solidFill>
          <a:ln w="19050">
            <a:solidFill>
              <a:srgbClr val="014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6953577" y="4729230"/>
            <a:ext cx="1671320" cy="0"/>
          </a:xfrm>
          <a:prstGeom prst="line">
            <a:avLst/>
          </a:prstGeom>
          <a:solidFill>
            <a:schemeClr val="bg1"/>
          </a:solidFill>
          <a:ln w="19050">
            <a:solidFill>
              <a:srgbClr val="014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324177" y="893830"/>
            <a:ext cx="1671320" cy="0"/>
          </a:xfrm>
          <a:prstGeom prst="line">
            <a:avLst/>
          </a:prstGeom>
          <a:solidFill>
            <a:schemeClr val="bg1"/>
          </a:solidFill>
          <a:ln w="19050">
            <a:solidFill>
              <a:srgbClr val="014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2533977" y="893830"/>
            <a:ext cx="1671320" cy="0"/>
          </a:xfrm>
          <a:prstGeom prst="line">
            <a:avLst/>
          </a:prstGeom>
          <a:solidFill>
            <a:schemeClr val="bg1"/>
          </a:solidFill>
          <a:ln w="19050">
            <a:solidFill>
              <a:srgbClr val="014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4753937" y="893830"/>
            <a:ext cx="1671320" cy="0"/>
          </a:xfrm>
          <a:prstGeom prst="line">
            <a:avLst/>
          </a:prstGeom>
          <a:solidFill>
            <a:schemeClr val="bg1"/>
          </a:solidFill>
          <a:ln w="19050">
            <a:solidFill>
              <a:srgbClr val="014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6953577" y="893830"/>
            <a:ext cx="1671320" cy="0"/>
          </a:xfrm>
          <a:prstGeom prst="line">
            <a:avLst/>
          </a:prstGeom>
          <a:solidFill>
            <a:schemeClr val="bg1"/>
          </a:solidFill>
          <a:ln w="19050">
            <a:solidFill>
              <a:srgbClr val="014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2971718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4572000" y="228600"/>
            <a:ext cx="6332350" cy="465138"/>
            <a:chOff x="2839839" y="226445"/>
            <a:chExt cx="6296225" cy="462484"/>
          </a:xfrm>
        </p:grpSpPr>
        <p:sp>
          <p:nvSpPr>
            <p:cNvPr id="11" name="Полилиния 10"/>
            <p:cNvSpPr/>
            <p:nvPr/>
          </p:nvSpPr>
          <p:spPr>
            <a:xfrm>
              <a:off x="2985071" y="280309"/>
              <a:ext cx="6150993" cy="408620"/>
            </a:xfrm>
            <a:custGeom>
              <a:avLst/>
              <a:gdLst>
                <a:gd name="connsiteX0" fmla="*/ 222307 w 6150993"/>
                <a:gd name="connsiteY0" fmla="*/ 0 h 408620"/>
                <a:gd name="connsiteX1" fmla="*/ 6150993 w 6150993"/>
                <a:gd name="connsiteY1" fmla="*/ 0 h 408620"/>
                <a:gd name="connsiteX2" fmla="*/ 6150993 w 6150993"/>
                <a:gd name="connsiteY2" fmla="*/ 408620 h 408620"/>
                <a:gd name="connsiteX3" fmla="*/ 0 w 6150993"/>
                <a:gd name="connsiteY3" fmla="*/ 408620 h 4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993" h="408620">
                  <a:moveTo>
                    <a:pt x="222307" y="0"/>
                  </a:moveTo>
                  <a:lnTo>
                    <a:pt x="6150993" y="0"/>
                  </a:lnTo>
                  <a:lnTo>
                    <a:pt x="6150993" y="408620"/>
                  </a:lnTo>
                  <a:lnTo>
                    <a:pt x="0" y="408620"/>
                  </a:lnTo>
                  <a:close/>
                </a:path>
              </a:pathLst>
            </a:custGeom>
            <a:solidFill>
              <a:srgbClr val="D51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2839839" y="226445"/>
              <a:ext cx="6296224" cy="359880"/>
            </a:xfrm>
            <a:custGeom>
              <a:avLst/>
              <a:gdLst>
                <a:gd name="connsiteX0" fmla="*/ 195789 w 6296224"/>
                <a:gd name="connsiteY0" fmla="*/ 0 h 359880"/>
                <a:gd name="connsiteX1" fmla="*/ 6296224 w 6296224"/>
                <a:gd name="connsiteY1" fmla="*/ 0 h 359880"/>
                <a:gd name="connsiteX2" fmla="*/ 6296224 w 6296224"/>
                <a:gd name="connsiteY2" fmla="*/ 359880 h 359880"/>
                <a:gd name="connsiteX3" fmla="*/ 0 w 6296224"/>
                <a:gd name="connsiteY3" fmla="*/ 359880 h 35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6224" h="359880">
                  <a:moveTo>
                    <a:pt x="195789" y="0"/>
                  </a:moveTo>
                  <a:lnTo>
                    <a:pt x="6296224" y="0"/>
                  </a:lnTo>
                  <a:lnTo>
                    <a:pt x="6296224" y="359880"/>
                  </a:lnTo>
                  <a:lnTo>
                    <a:pt x="0" y="359880"/>
                  </a:lnTo>
                  <a:close/>
                </a:path>
              </a:pathLst>
            </a:custGeom>
            <a:solidFill>
              <a:srgbClr val="014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438049" y="297682"/>
            <a:ext cx="6450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002060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</a:lstStyle>
          <a:p>
            <a:pPr algn="r">
              <a:spcBef>
                <a:spcPct val="0"/>
              </a:spcBef>
            </a:pPr>
            <a:r>
              <a:rPr lang="ru-RU" sz="1400" dirty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НЕФОРУМ БЛОГЕРОВ</a:t>
            </a:r>
          </a:p>
        </p:txBody>
      </p:sp>
      <p:sp>
        <p:nvSpPr>
          <p:cNvPr id="45" name="AutoShape 2" descr="blob:https://web.whatsapp.com/76bba223-444c-4490-95ac-107202cab7d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24093" y="1295118"/>
            <a:ext cx="85611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400" b="1" dirty="0" smtClean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Дата</a:t>
            </a:r>
            <a:r>
              <a:rPr lang="ru-RU" sz="14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: </a:t>
            </a:r>
            <a:r>
              <a:rPr lang="is-IS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1</a:t>
            </a: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7</a:t>
            </a:r>
            <a:r>
              <a:rPr lang="is-IS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 октября </a:t>
            </a:r>
          </a:p>
          <a:p>
            <a:pPr>
              <a:lnSpc>
                <a:spcPct val="120000"/>
              </a:lnSpc>
            </a:pPr>
            <a:r>
              <a:rPr lang="ru-RU" sz="14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Место проведения: </a:t>
            </a:r>
            <a:r>
              <a:rPr lang="ru-RU" sz="14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Медиацентр</a:t>
            </a: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, г. </a:t>
            </a:r>
            <a:r>
              <a:rPr lang="ru-RU" sz="1400" dirty="0" smtClean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Сочи</a:t>
            </a:r>
            <a:endParaRPr lang="en-US" sz="1400" dirty="0" smtClean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20000"/>
              </a:lnSpc>
            </a:pPr>
            <a:endParaRPr lang="ru-RU" sz="1400" dirty="0" smtClean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20000"/>
              </a:lnSpc>
            </a:pPr>
            <a:r>
              <a:rPr lang="ru-RU" sz="1400" dirty="0" smtClean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Несколько </a:t>
            </a: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сотен популярных  </a:t>
            </a:r>
            <a:r>
              <a:rPr lang="ru-RU" sz="14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блогеров</a:t>
            </a: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 и людей, занятых в индустрии </a:t>
            </a:r>
            <a:r>
              <a:rPr lang="ru-RU" sz="14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блогинга</a:t>
            </a: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 посвящают один </a:t>
            </a:r>
            <a:r>
              <a:rPr lang="ru-RU" sz="14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weekend</a:t>
            </a: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  года большому путешествию, в котором  они: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проводят лекции и мастер классы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встречаются с подписчиками и фанатами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общаются друг с другом  - создают новые способы </a:t>
            </a:r>
            <a:r>
              <a:rPr lang="ru-RU" sz="14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коллабораций</a:t>
            </a:r>
            <a:endParaRPr lang="ru-RU" sz="1400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делятся своими впечатлениями в социальных сетях</a:t>
            </a:r>
          </a:p>
          <a:p>
            <a:pPr>
              <a:lnSpc>
                <a:spcPct val="120000"/>
              </a:lnSpc>
            </a:pPr>
            <a:r>
              <a:rPr lang="ru-RU" sz="1400" b="1" dirty="0" smtClean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В рамках мероприятия запланировано выступление Лихачева А.Е. и презентация Парка знаний в </a:t>
            </a:r>
            <a:r>
              <a:rPr lang="ru-RU" sz="1400" b="1" dirty="0" err="1" smtClean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г.Сочи</a:t>
            </a:r>
            <a:r>
              <a:rPr lang="sk-SK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 </a:t>
            </a:r>
          </a:p>
          <a:p>
            <a:pPr>
              <a:lnSpc>
                <a:spcPct val="120000"/>
              </a:lnSpc>
            </a:pPr>
            <a:r>
              <a:rPr lang="ru-RU" sz="14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Аудитория проекта:</a:t>
            </a:r>
            <a:endParaRPr lang="ru-RU" sz="1400" dirty="0">
              <a:solidFill>
                <a:srgbClr val="014B94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20000"/>
              </a:lnSpc>
            </a:pPr>
            <a:r>
              <a:rPr lang="sk-SK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 </a:t>
            </a: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Популярные </a:t>
            </a:r>
            <a:r>
              <a:rPr lang="ru-RU" sz="14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блогеры</a:t>
            </a: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 и их подписчики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Начинающие </a:t>
            </a:r>
            <a:r>
              <a:rPr lang="ru-RU" sz="14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блогеры</a:t>
            </a: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 и их подписчики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Профессионалы рынка </a:t>
            </a:r>
            <a:r>
              <a:rPr lang="ru-RU" sz="14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блогосферы</a:t>
            </a: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: </a:t>
            </a:r>
            <a:r>
              <a:rPr lang="ru-RU" sz="1400" dirty="0" err="1" smtClean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маркет</a:t>
            </a:r>
            <a:endParaRPr lang="ru-RU" sz="1400" dirty="0" smtClean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400" dirty="0" err="1" smtClean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ологи</a:t>
            </a: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, журналисты, продюсеры и другие.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Все неравнодушные к </a:t>
            </a:r>
            <a:r>
              <a:rPr lang="ru-RU" sz="14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блогингу</a:t>
            </a:r>
            <a:endParaRPr lang="ru-RU" sz="1400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20000"/>
              </a:lnSpc>
            </a:pPr>
            <a:r>
              <a:rPr lang="sk-SK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 </a:t>
            </a:r>
          </a:p>
          <a:p>
            <a:pPr>
              <a:lnSpc>
                <a:spcPct val="120000"/>
              </a:lnSpc>
            </a:pPr>
            <a:r>
              <a:rPr lang="ru-RU" sz="14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Охват: </a:t>
            </a: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средний охват проекта в социальных сетях превышает </a:t>
            </a:r>
            <a:r>
              <a:rPr lang="ru-RU" sz="14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30 млн.</a:t>
            </a:r>
            <a:r>
              <a:rPr lang="ru-RU" sz="1400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 </a:t>
            </a: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просмотров</a:t>
            </a:r>
          </a:p>
          <a:p>
            <a:pPr>
              <a:lnSpc>
                <a:spcPct val="120000"/>
              </a:lnSpc>
            </a:pPr>
            <a:r>
              <a:rPr lang="ru-RU" sz="14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Продвижение: </a:t>
            </a:r>
            <a:r>
              <a:rPr lang="ru-RU" sz="14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диджитал</a:t>
            </a: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, </a:t>
            </a:r>
            <a:r>
              <a:rPr lang="ru-RU" sz="14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соц.сети</a:t>
            </a: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, радиостанции, студенческие медиа</a:t>
            </a:r>
            <a:endParaRPr lang="ru-RU" sz="1400" b="1" dirty="0">
              <a:solidFill>
                <a:srgbClr val="014B94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49" y="889000"/>
            <a:ext cx="8461376" cy="4064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14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0695" y="905828"/>
            <a:ext cx="8324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err="1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НеФорум</a:t>
            </a:r>
            <a:r>
              <a:rPr lang="ru-RU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 </a:t>
            </a:r>
            <a:r>
              <a:rPr lang="ru-RU" b="1" dirty="0" err="1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блогеров</a:t>
            </a:r>
            <a:r>
              <a:rPr lang="ru-RU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 - ежегодный фестиваль интернет-культуры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24463743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4572000" y="228600"/>
            <a:ext cx="6332350" cy="465138"/>
            <a:chOff x="2839839" y="226445"/>
            <a:chExt cx="6296225" cy="462484"/>
          </a:xfrm>
        </p:grpSpPr>
        <p:sp>
          <p:nvSpPr>
            <p:cNvPr id="11" name="Полилиния 10"/>
            <p:cNvSpPr/>
            <p:nvPr/>
          </p:nvSpPr>
          <p:spPr>
            <a:xfrm>
              <a:off x="2985071" y="280309"/>
              <a:ext cx="6150993" cy="408620"/>
            </a:xfrm>
            <a:custGeom>
              <a:avLst/>
              <a:gdLst>
                <a:gd name="connsiteX0" fmla="*/ 222307 w 6150993"/>
                <a:gd name="connsiteY0" fmla="*/ 0 h 408620"/>
                <a:gd name="connsiteX1" fmla="*/ 6150993 w 6150993"/>
                <a:gd name="connsiteY1" fmla="*/ 0 h 408620"/>
                <a:gd name="connsiteX2" fmla="*/ 6150993 w 6150993"/>
                <a:gd name="connsiteY2" fmla="*/ 408620 h 408620"/>
                <a:gd name="connsiteX3" fmla="*/ 0 w 6150993"/>
                <a:gd name="connsiteY3" fmla="*/ 408620 h 4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993" h="408620">
                  <a:moveTo>
                    <a:pt x="222307" y="0"/>
                  </a:moveTo>
                  <a:lnTo>
                    <a:pt x="6150993" y="0"/>
                  </a:lnTo>
                  <a:lnTo>
                    <a:pt x="6150993" y="408620"/>
                  </a:lnTo>
                  <a:lnTo>
                    <a:pt x="0" y="408620"/>
                  </a:lnTo>
                  <a:close/>
                </a:path>
              </a:pathLst>
            </a:custGeom>
            <a:solidFill>
              <a:srgbClr val="D51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2839839" y="226445"/>
              <a:ext cx="6296224" cy="359880"/>
            </a:xfrm>
            <a:custGeom>
              <a:avLst/>
              <a:gdLst>
                <a:gd name="connsiteX0" fmla="*/ 195789 w 6296224"/>
                <a:gd name="connsiteY0" fmla="*/ 0 h 359880"/>
                <a:gd name="connsiteX1" fmla="*/ 6296224 w 6296224"/>
                <a:gd name="connsiteY1" fmla="*/ 0 h 359880"/>
                <a:gd name="connsiteX2" fmla="*/ 6296224 w 6296224"/>
                <a:gd name="connsiteY2" fmla="*/ 359880 h 359880"/>
                <a:gd name="connsiteX3" fmla="*/ 0 w 6296224"/>
                <a:gd name="connsiteY3" fmla="*/ 359880 h 35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6224" h="359880">
                  <a:moveTo>
                    <a:pt x="195789" y="0"/>
                  </a:moveTo>
                  <a:lnTo>
                    <a:pt x="6296224" y="0"/>
                  </a:lnTo>
                  <a:lnTo>
                    <a:pt x="6296224" y="359880"/>
                  </a:lnTo>
                  <a:lnTo>
                    <a:pt x="0" y="359880"/>
                  </a:lnTo>
                  <a:close/>
                </a:path>
              </a:pathLst>
            </a:custGeom>
            <a:solidFill>
              <a:srgbClr val="014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438049" y="297682"/>
            <a:ext cx="6450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002060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</a:lstStyle>
          <a:p>
            <a:pPr algn="r"/>
            <a:r>
              <a:rPr lang="ru-RU" sz="1400" dirty="0">
                <a:solidFill>
                  <a:schemeClr val="bg1"/>
                </a:solidFill>
              </a:rPr>
              <a:t>НЕФОРУМ БЛОГЕРОВ</a:t>
            </a:r>
          </a:p>
        </p:txBody>
      </p:sp>
      <p:sp>
        <p:nvSpPr>
          <p:cNvPr id="45" name="AutoShape 2" descr="blob:https://web.whatsapp.com/76bba223-444c-4490-95ac-107202cab7d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Изображение 1" descr="Снимок экрана 2020-06-26 в 14.40.57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"/>
          <a:stretch/>
        </p:blipFill>
        <p:spPr>
          <a:xfrm>
            <a:off x="323850" y="952818"/>
            <a:ext cx="4118206" cy="2748859"/>
          </a:xfrm>
          <a:prstGeom prst="rect">
            <a:avLst/>
          </a:prstGeom>
        </p:spPr>
      </p:pic>
      <p:pic>
        <p:nvPicPr>
          <p:cNvPr id="3" name="Изображение 2" descr="Снимок экрана 2020-06-26 в 14.41.06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3" b="3648"/>
          <a:stretch/>
        </p:blipFill>
        <p:spPr>
          <a:xfrm>
            <a:off x="4572000" y="952817"/>
            <a:ext cx="4213226" cy="2769553"/>
          </a:xfrm>
          <a:prstGeom prst="rect">
            <a:avLst/>
          </a:prstGeom>
        </p:spPr>
      </p:pic>
      <p:pic>
        <p:nvPicPr>
          <p:cNvPr id="4" name="Изображение 3" descr="Снимок экрана 2020-06-26 в 14.41.10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1" b="8095"/>
          <a:stretch/>
        </p:blipFill>
        <p:spPr>
          <a:xfrm>
            <a:off x="323851" y="3848100"/>
            <a:ext cx="4118205" cy="2567940"/>
          </a:xfrm>
          <a:prstGeom prst="rect">
            <a:avLst/>
          </a:prstGeom>
        </p:spPr>
      </p:pic>
      <p:pic>
        <p:nvPicPr>
          <p:cNvPr id="6" name="Изображение 5" descr="Снимок экрана 2020-06-26 в 14.41.18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" r="3294" b="13708"/>
          <a:stretch/>
        </p:blipFill>
        <p:spPr>
          <a:xfrm>
            <a:off x="4575810" y="3848100"/>
            <a:ext cx="4208520" cy="255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3415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2764997" y="228600"/>
            <a:ext cx="6332350" cy="465138"/>
            <a:chOff x="2839839" y="226445"/>
            <a:chExt cx="6296225" cy="462484"/>
          </a:xfrm>
        </p:grpSpPr>
        <p:sp>
          <p:nvSpPr>
            <p:cNvPr id="11" name="Полилиния 10"/>
            <p:cNvSpPr/>
            <p:nvPr/>
          </p:nvSpPr>
          <p:spPr>
            <a:xfrm>
              <a:off x="2985071" y="280309"/>
              <a:ext cx="6150993" cy="408620"/>
            </a:xfrm>
            <a:custGeom>
              <a:avLst/>
              <a:gdLst>
                <a:gd name="connsiteX0" fmla="*/ 222307 w 6150993"/>
                <a:gd name="connsiteY0" fmla="*/ 0 h 408620"/>
                <a:gd name="connsiteX1" fmla="*/ 6150993 w 6150993"/>
                <a:gd name="connsiteY1" fmla="*/ 0 h 408620"/>
                <a:gd name="connsiteX2" fmla="*/ 6150993 w 6150993"/>
                <a:gd name="connsiteY2" fmla="*/ 408620 h 408620"/>
                <a:gd name="connsiteX3" fmla="*/ 0 w 6150993"/>
                <a:gd name="connsiteY3" fmla="*/ 408620 h 4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993" h="408620">
                  <a:moveTo>
                    <a:pt x="222307" y="0"/>
                  </a:moveTo>
                  <a:lnTo>
                    <a:pt x="6150993" y="0"/>
                  </a:lnTo>
                  <a:lnTo>
                    <a:pt x="6150993" y="408620"/>
                  </a:lnTo>
                  <a:lnTo>
                    <a:pt x="0" y="408620"/>
                  </a:lnTo>
                  <a:close/>
                </a:path>
              </a:pathLst>
            </a:custGeom>
            <a:solidFill>
              <a:srgbClr val="D51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2839839" y="226445"/>
              <a:ext cx="6296224" cy="359880"/>
            </a:xfrm>
            <a:custGeom>
              <a:avLst/>
              <a:gdLst>
                <a:gd name="connsiteX0" fmla="*/ 195789 w 6296224"/>
                <a:gd name="connsiteY0" fmla="*/ 0 h 359880"/>
                <a:gd name="connsiteX1" fmla="*/ 6296224 w 6296224"/>
                <a:gd name="connsiteY1" fmla="*/ 0 h 359880"/>
                <a:gd name="connsiteX2" fmla="*/ 6296224 w 6296224"/>
                <a:gd name="connsiteY2" fmla="*/ 359880 h 359880"/>
                <a:gd name="connsiteX3" fmla="*/ 0 w 6296224"/>
                <a:gd name="connsiteY3" fmla="*/ 359880 h 35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6224" h="359880">
                  <a:moveTo>
                    <a:pt x="195789" y="0"/>
                  </a:moveTo>
                  <a:lnTo>
                    <a:pt x="6296224" y="0"/>
                  </a:lnTo>
                  <a:lnTo>
                    <a:pt x="6296224" y="359880"/>
                  </a:lnTo>
                  <a:lnTo>
                    <a:pt x="0" y="359880"/>
                  </a:lnTo>
                  <a:close/>
                </a:path>
              </a:pathLst>
            </a:custGeom>
            <a:solidFill>
              <a:srgbClr val="014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429582" y="282773"/>
            <a:ext cx="6450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002060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</a:lstStyle>
          <a:p>
            <a:pPr algn="r"/>
            <a:r>
              <a:rPr lang="ru-RU" sz="1400" dirty="0" smtClean="0">
                <a:solidFill>
                  <a:schemeClr val="bg1"/>
                </a:solidFill>
              </a:rPr>
              <a:t> КОНФЕРЕНЦИЯ «</a:t>
            </a:r>
            <a:r>
              <a:rPr lang="en-US" sz="1400" dirty="0" smtClean="0">
                <a:solidFill>
                  <a:schemeClr val="bg1"/>
                </a:solidFill>
              </a:rPr>
              <a:t>NEXT 75</a:t>
            </a:r>
            <a:r>
              <a:rPr lang="ru-RU" sz="1400" dirty="0" smtClean="0">
                <a:solidFill>
                  <a:schemeClr val="bg1"/>
                </a:solidFill>
              </a:rPr>
              <a:t>»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5" name="AutoShape 2" descr="blob:https://web.whatsapp.com/76bba223-444c-4490-95ac-107202cab7d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37466" y="1982582"/>
            <a:ext cx="8547760" cy="4558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5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Дата: </a:t>
            </a:r>
            <a:r>
              <a:rPr lang="ru-RU" sz="15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31 октября </a:t>
            </a:r>
            <a:r>
              <a:rPr lang="en-US" sz="15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- </a:t>
            </a:r>
            <a:r>
              <a:rPr lang="ru-RU" sz="15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Конференция </a:t>
            </a:r>
            <a:r>
              <a:rPr lang="en-US" sz="15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NEXT 75;</a:t>
            </a:r>
            <a:r>
              <a:rPr lang="ru-RU" sz="15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 </a:t>
            </a:r>
            <a:r>
              <a:rPr lang="en-US" sz="15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19-20 </a:t>
            </a:r>
            <a:r>
              <a:rPr lang="ru-RU" sz="15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октября преворк с участниками. </a:t>
            </a:r>
          </a:p>
          <a:p>
            <a:pPr>
              <a:lnSpc>
                <a:spcPct val="150000"/>
              </a:lnSpc>
            </a:pPr>
            <a:r>
              <a:rPr lang="ru-RU" sz="15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ЦА: </a:t>
            </a:r>
            <a:r>
              <a:rPr lang="ru-RU" sz="15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внешняя/внутренняя</a:t>
            </a:r>
            <a:r>
              <a:rPr lang="ru-RU" sz="1500" dirty="0" smtClean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.</a:t>
            </a:r>
            <a:endParaRPr lang="ru-RU" sz="1500" b="1" dirty="0">
              <a:solidFill>
                <a:srgbClr val="014B94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ru-RU" sz="15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Формат: </a:t>
            </a:r>
            <a:r>
              <a:rPr lang="ru-RU" sz="15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смешанный онлайн и офлайн формат. Часть участников и спикеров находятся в студии, часть подключается онлайн с помощью специального ПО. Конференция также транслируется на виртуальной платформе Росатом. </a:t>
            </a:r>
          </a:p>
          <a:p>
            <a:pPr>
              <a:lnSpc>
                <a:spcPct val="150000"/>
              </a:lnSpc>
            </a:pPr>
            <a:r>
              <a:rPr lang="ru-RU" sz="15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Преворк: </a:t>
            </a:r>
            <a:r>
              <a:rPr lang="ru-RU" sz="15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подготовка участников к работе на конференции, постановка задач, предварительное обсуждение тем, обучение работе с ПО конференции, тестирование ПО, создание инфоповода для анонса NEXT 75.  </a:t>
            </a:r>
            <a:endParaRPr lang="ru-RU" sz="1500" b="1" dirty="0">
              <a:solidFill>
                <a:srgbClr val="014B94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ru-RU" sz="15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Участники: </a:t>
            </a:r>
            <a:r>
              <a:rPr lang="ru-RU" sz="15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старшие школьники, профильные выпускники Сириуса, студенты первых курсов профильных ВУЗов. Зрители: широкая аудитория, интересующаяся наукой будущего и атомными технологиями. </a:t>
            </a:r>
          </a:p>
          <a:p>
            <a:pPr>
              <a:lnSpc>
                <a:spcPct val="150000"/>
              </a:lnSpc>
            </a:pPr>
            <a:r>
              <a:rPr lang="ru-RU" sz="15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Охват: </a:t>
            </a:r>
            <a:r>
              <a:rPr lang="ru-RU" sz="15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участники - до 400 человек, зрители - без ограничений</a:t>
            </a:r>
            <a:r>
              <a:rPr lang="ru-RU" sz="1500" dirty="0" smtClean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.</a:t>
            </a:r>
            <a:endParaRPr lang="ru-RU" sz="1500" b="1" dirty="0">
              <a:solidFill>
                <a:srgbClr val="014B94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ru-RU" sz="15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Тема: </a:t>
            </a:r>
            <a:r>
              <a:rPr lang="ru-RU" sz="1500" dirty="0">
                <a:latin typeface="Rosatom" panose="020B0503040504020204" pitchFamily="34" charset="-52"/>
              </a:rPr>
              <a:t>ЦУР и научная и </a:t>
            </a:r>
            <a:r>
              <a:rPr lang="ru-RU" sz="15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технологическая повестка с перспективой на следующие 75 лет.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323849" y="1016000"/>
            <a:ext cx="8461376" cy="916147"/>
            <a:chOff x="323849" y="943133"/>
            <a:chExt cx="8461376" cy="916147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323849" y="943133"/>
              <a:ext cx="8461376" cy="916147"/>
            </a:xfrm>
            <a:prstGeom prst="roundRect">
              <a:avLst/>
            </a:prstGeom>
            <a:solidFill>
              <a:schemeClr val="bg1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60375" y="967241"/>
              <a:ext cx="8163861" cy="867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ru-RU" sz="1400" b="1" dirty="0">
                  <a:solidFill>
                    <a:srgbClr val="014B94"/>
                  </a:solidFill>
                  <a:latin typeface="Rosatom" panose="020B0503040504020204" pitchFamily="34" charset="-52"/>
                  <a:ea typeface="Rosatom" panose="020B0503040504020204" pitchFamily="34" charset="-52"/>
                  <a:cs typeface="Gotham Pro" panose="02000503040000020004" pitchFamily="50" charset="0"/>
                </a:rPr>
                <a:t>Молодежная конференция </a:t>
              </a:r>
              <a:r>
                <a:rPr lang="en-US" sz="1400" b="1" dirty="0">
                  <a:solidFill>
                    <a:srgbClr val="014B94"/>
                  </a:solidFill>
                  <a:latin typeface="Rosatom" panose="020B0503040504020204" pitchFamily="34" charset="-52"/>
                  <a:ea typeface="Rosatom" panose="020B0503040504020204" pitchFamily="34" charset="-52"/>
                  <a:cs typeface="Gotham Pro" panose="02000503040000020004" pitchFamily="50" charset="0"/>
                </a:rPr>
                <a:t>NEXT 75 </a:t>
              </a:r>
              <a:r>
                <a:rPr lang="ru-RU" sz="1400" b="1" dirty="0">
                  <a:solidFill>
                    <a:srgbClr val="014B94"/>
                  </a:solidFill>
                  <a:latin typeface="Rosatom" panose="020B0503040504020204" pitchFamily="34" charset="-52"/>
                  <a:ea typeface="Rosatom" panose="020B0503040504020204" pitchFamily="34" charset="-52"/>
                  <a:cs typeface="Gotham Pro" panose="02000503040000020004" pitchFamily="50" charset="0"/>
                </a:rPr>
                <a:t>– это диалог между талантливой молодежью, которая будет определять дальнейшее развитие науки и технологий, и всемирно известными учеными, изобретателями и нобелевскими лауреатами.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6329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Питер Вестербака, автор игры Angry Birds и организатор стартап ...">
            <a:extLst>
              <a:ext uri="{FF2B5EF4-FFF2-40B4-BE49-F238E27FC236}">
                <a16:creationId xmlns:a16="http://schemas.microsoft.com/office/drawing/2014/main" id="{0F9BEAFA-F203-4D83-9699-D52DC95517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23" r="17857"/>
          <a:stretch/>
        </p:blipFill>
        <p:spPr bwMode="auto">
          <a:xfrm>
            <a:off x="4772802" y="4704839"/>
            <a:ext cx="1419527" cy="162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D89E76-62ED-4F99-B6BD-10A9A60AF8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44"/>
          <a:stretch/>
        </p:blipFill>
        <p:spPr>
          <a:xfrm>
            <a:off x="330200" y="4704516"/>
            <a:ext cx="1409822" cy="162660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1A30D3C-8097-47C8-87CC-41CF87AFE4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r="4974"/>
          <a:stretch/>
        </p:blipFill>
        <p:spPr>
          <a:xfrm>
            <a:off x="4772802" y="2869089"/>
            <a:ext cx="1419527" cy="1626603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BA17A81-F4EA-474E-A9EB-9FCE3ED3DE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3" r="24208"/>
          <a:stretch/>
        </p:blipFill>
        <p:spPr bwMode="auto">
          <a:xfrm>
            <a:off x="4772802" y="1018552"/>
            <a:ext cx="1419527" cy="162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amesForLinux - Ричард Столлман подал в отставку">
            <a:extLst>
              <a:ext uri="{FF2B5EF4-FFF2-40B4-BE49-F238E27FC236}">
                <a16:creationId xmlns:a16="http://schemas.microsoft.com/office/drawing/2014/main" id="{C4DC6858-3EAD-497B-8B32-1063DC7C13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5" r="26363"/>
          <a:stretch/>
        </p:blipFill>
        <p:spPr bwMode="auto">
          <a:xfrm>
            <a:off x="330200" y="2869090"/>
            <a:ext cx="1419527" cy="1626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68914" y="925787"/>
            <a:ext cx="2539781" cy="1680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400" b="1" dirty="0">
                <a:solidFill>
                  <a:srgbClr val="014B94"/>
                </a:solidFill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Константин Новоселов</a:t>
            </a:r>
          </a:p>
          <a:p>
            <a:pPr>
              <a:lnSpc>
                <a:spcPct val="120000"/>
              </a:lnSpc>
            </a:pPr>
            <a:r>
              <a:rPr lang="ru-RU" sz="1200" dirty="0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Лауреат Нобелевской премии по физике за открытие графена; ведущий ученый в области </a:t>
            </a:r>
            <a:r>
              <a:rPr lang="ru-RU" sz="1200" dirty="0" err="1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мезоскопической</a:t>
            </a:r>
            <a:r>
              <a:rPr lang="ru-RU" sz="1200" dirty="0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 физики и нанотехнологий.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5463455-162D-4473-98A1-52714938D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" y="1018552"/>
            <a:ext cx="1419527" cy="164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48A666C-CE54-478B-8624-38AD1FAA20CF}"/>
              </a:ext>
            </a:extLst>
          </p:cNvPr>
          <p:cNvSpPr txBox="1"/>
          <p:nvPr/>
        </p:nvSpPr>
        <p:spPr>
          <a:xfrm>
            <a:off x="6311516" y="925787"/>
            <a:ext cx="2539781" cy="123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400" b="1" dirty="0">
                <a:solidFill>
                  <a:srgbClr val="014B94"/>
                </a:solidFill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Томас Фрей: </a:t>
            </a:r>
          </a:p>
          <a:p>
            <a:pPr>
              <a:lnSpc>
                <a:spcPct val="120000"/>
              </a:lnSpc>
            </a:pPr>
            <a:r>
              <a:rPr lang="ru-RU" sz="1200" dirty="0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Главный футуролог Института </a:t>
            </a:r>
            <a:r>
              <a:rPr lang="ru-RU" sz="1200" dirty="0" err="1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ДаВинчи</a:t>
            </a:r>
            <a:r>
              <a:rPr lang="ru-RU" sz="1200" dirty="0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 и лучший лектор о будущем по версии Google.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1FAA95-D0C3-4AE3-9691-374C6775459E}"/>
              </a:ext>
            </a:extLst>
          </p:cNvPr>
          <p:cNvSpPr txBox="1"/>
          <p:nvPr/>
        </p:nvSpPr>
        <p:spPr>
          <a:xfrm>
            <a:off x="1868914" y="2761214"/>
            <a:ext cx="25397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400" b="1" dirty="0">
                <a:solidFill>
                  <a:srgbClr val="014B94"/>
                </a:solidFill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Ричард </a:t>
            </a:r>
            <a:r>
              <a:rPr lang="ru-RU" sz="1400" b="1" dirty="0" err="1">
                <a:solidFill>
                  <a:srgbClr val="014B94"/>
                </a:solidFill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Столлман</a:t>
            </a:r>
            <a:endParaRPr lang="ru-RU" sz="1400" b="1" dirty="0">
              <a:solidFill>
                <a:srgbClr val="014B94"/>
              </a:solidFill>
              <a:latin typeface="Gotham Pro" panose="02000503040000020004" pitchFamily="50" charset="0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20000"/>
              </a:lnSpc>
            </a:pPr>
            <a:r>
              <a:rPr lang="ru-RU" sz="1200" dirty="0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Основатель движения свободного ПО, создатель системы </a:t>
            </a:r>
            <a:r>
              <a:rPr lang="ru-RU" sz="1200" dirty="0" err="1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Linux</a:t>
            </a:r>
            <a:r>
              <a:rPr lang="ru-RU" sz="1200" dirty="0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705CCAF-6AB6-44AD-841D-8AF1019E1ABD}"/>
              </a:ext>
            </a:extLst>
          </p:cNvPr>
          <p:cNvSpPr txBox="1"/>
          <p:nvPr/>
        </p:nvSpPr>
        <p:spPr>
          <a:xfrm>
            <a:off x="6311516" y="2761214"/>
            <a:ext cx="2539781" cy="1458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400" b="1" dirty="0">
                <a:solidFill>
                  <a:srgbClr val="014B94"/>
                </a:solidFill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Андрей </a:t>
            </a:r>
            <a:r>
              <a:rPr lang="ru-RU" sz="1400" b="1" dirty="0" err="1">
                <a:solidFill>
                  <a:srgbClr val="014B94"/>
                </a:solidFill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Турлапов</a:t>
            </a:r>
            <a:endParaRPr lang="ru-RU" sz="1400" b="1" dirty="0">
              <a:solidFill>
                <a:srgbClr val="014B94"/>
              </a:solidFill>
              <a:latin typeface="Gotham Pro" panose="02000503040000020004" pitchFamily="50" charset="0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20000"/>
              </a:lnSpc>
            </a:pPr>
            <a:r>
              <a:rPr lang="ru-RU" sz="1200" dirty="0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Член-корреспондент РАН, специалист в области квантовой физики и </a:t>
            </a:r>
            <a:r>
              <a:rPr lang="ru-RU" sz="1200" dirty="0" err="1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ультрахолодных</a:t>
            </a:r>
            <a:r>
              <a:rPr lang="ru-RU" sz="1200" dirty="0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 квантовых газов.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A26516-4864-4C7F-8D56-04DECDB93DFB}"/>
              </a:ext>
            </a:extLst>
          </p:cNvPr>
          <p:cNvSpPr txBox="1"/>
          <p:nvPr/>
        </p:nvSpPr>
        <p:spPr>
          <a:xfrm>
            <a:off x="1868914" y="4596641"/>
            <a:ext cx="25397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400" b="1" dirty="0">
                <a:solidFill>
                  <a:srgbClr val="014B94"/>
                </a:solidFill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Марк </a:t>
            </a:r>
            <a:r>
              <a:rPr lang="ru-RU" sz="1400" b="1" dirty="0" err="1">
                <a:solidFill>
                  <a:srgbClr val="014B94"/>
                </a:solidFill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Абрахамс</a:t>
            </a:r>
            <a:r>
              <a:rPr lang="ru-RU" sz="1400" b="1" dirty="0">
                <a:solidFill>
                  <a:srgbClr val="014B94"/>
                </a:solidFill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ru-RU" sz="1200" dirty="0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Писатель, редактор и издатель. Создатель «</a:t>
            </a:r>
            <a:r>
              <a:rPr lang="ru-RU" sz="1200" dirty="0" err="1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Шнобелевской</a:t>
            </a:r>
            <a:r>
              <a:rPr lang="ru-RU" sz="1200" dirty="0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 премии».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358882D-AA73-43B4-91B7-90A8736120B9}"/>
              </a:ext>
            </a:extLst>
          </p:cNvPr>
          <p:cNvSpPr txBox="1"/>
          <p:nvPr/>
        </p:nvSpPr>
        <p:spPr>
          <a:xfrm>
            <a:off x="6311516" y="4596641"/>
            <a:ext cx="2539781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400" b="1" dirty="0">
                <a:solidFill>
                  <a:srgbClr val="014B94"/>
                </a:solidFill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Питер </a:t>
            </a:r>
            <a:r>
              <a:rPr lang="ru-RU" sz="1400" b="1" dirty="0" err="1">
                <a:solidFill>
                  <a:srgbClr val="014B94"/>
                </a:solidFill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Вестербака</a:t>
            </a:r>
            <a:endParaRPr lang="ru-RU" sz="1400" b="1" dirty="0">
              <a:solidFill>
                <a:srgbClr val="014B94"/>
              </a:solidFill>
              <a:latin typeface="Gotham Pro" panose="02000503040000020004" pitchFamily="50" charset="0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20000"/>
              </a:lnSpc>
            </a:pPr>
            <a:r>
              <a:rPr lang="ru-RU" sz="1200" dirty="0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Инвестор, создатель игры </a:t>
            </a:r>
            <a:r>
              <a:rPr lang="en-US" sz="1200" dirty="0">
                <a:latin typeface="Gotham Pro" panose="02000503040000020004" pitchFamily="50" charset="0"/>
                <a:ea typeface="Rosatom" panose="020B0503040504020204" pitchFamily="34" charset="-52"/>
                <a:cs typeface="Gotham Pro" panose="02000503040000020004" pitchFamily="50" charset="0"/>
              </a:rPr>
              <a:t>“Angry Birds”.</a:t>
            </a:r>
            <a:endParaRPr lang="ru-RU" sz="1200" dirty="0">
              <a:latin typeface="Gotham Pro" panose="02000503040000020004" pitchFamily="50" charset="0"/>
              <a:ea typeface="Rosatom" panose="020B0503040504020204" pitchFamily="34" charset="-52"/>
              <a:cs typeface="Gotham Pro" panose="02000503040000020004" pitchFamily="50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764997" y="228600"/>
            <a:ext cx="6332350" cy="465138"/>
            <a:chOff x="2839839" y="226445"/>
            <a:chExt cx="6296225" cy="462484"/>
          </a:xfrm>
        </p:grpSpPr>
        <p:sp>
          <p:nvSpPr>
            <p:cNvPr id="11" name="Полилиния 10"/>
            <p:cNvSpPr/>
            <p:nvPr/>
          </p:nvSpPr>
          <p:spPr>
            <a:xfrm>
              <a:off x="2985071" y="280309"/>
              <a:ext cx="6150993" cy="408620"/>
            </a:xfrm>
            <a:custGeom>
              <a:avLst/>
              <a:gdLst>
                <a:gd name="connsiteX0" fmla="*/ 222307 w 6150993"/>
                <a:gd name="connsiteY0" fmla="*/ 0 h 408620"/>
                <a:gd name="connsiteX1" fmla="*/ 6150993 w 6150993"/>
                <a:gd name="connsiteY1" fmla="*/ 0 h 408620"/>
                <a:gd name="connsiteX2" fmla="*/ 6150993 w 6150993"/>
                <a:gd name="connsiteY2" fmla="*/ 408620 h 408620"/>
                <a:gd name="connsiteX3" fmla="*/ 0 w 6150993"/>
                <a:gd name="connsiteY3" fmla="*/ 408620 h 4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993" h="408620">
                  <a:moveTo>
                    <a:pt x="222307" y="0"/>
                  </a:moveTo>
                  <a:lnTo>
                    <a:pt x="6150993" y="0"/>
                  </a:lnTo>
                  <a:lnTo>
                    <a:pt x="6150993" y="408620"/>
                  </a:lnTo>
                  <a:lnTo>
                    <a:pt x="0" y="408620"/>
                  </a:lnTo>
                  <a:close/>
                </a:path>
              </a:pathLst>
            </a:custGeom>
            <a:solidFill>
              <a:srgbClr val="D51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2839839" y="226445"/>
              <a:ext cx="6296224" cy="359880"/>
            </a:xfrm>
            <a:custGeom>
              <a:avLst/>
              <a:gdLst>
                <a:gd name="connsiteX0" fmla="*/ 195789 w 6296224"/>
                <a:gd name="connsiteY0" fmla="*/ 0 h 359880"/>
                <a:gd name="connsiteX1" fmla="*/ 6296224 w 6296224"/>
                <a:gd name="connsiteY1" fmla="*/ 0 h 359880"/>
                <a:gd name="connsiteX2" fmla="*/ 6296224 w 6296224"/>
                <a:gd name="connsiteY2" fmla="*/ 359880 h 359880"/>
                <a:gd name="connsiteX3" fmla="*/ 0 w 6296224"/>
                <a:gd name="connsiteY3" fmla="*/ 359880 h 35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6224" h="359880">
                  <a:moveTo>
                    <a:pt x="195789" y="0"/>
                  </a:moveTo>
                  <a:lnTo>
                    <a:pt x="6296224" y="0"/>
                  </a:lnTo>
                  <a:lnTo>
                    <a:pt x="6296224" y="359880"/>
                  </a:lnTo>
                  <a:lnTo>
                    <a:pt x="0" y="359880"/>
                  </a:lnTo>
                  <a:close/>
                </a:path>
              </a:pathLst>
            </a:custGeom>
            <a:solidFill>
              <a:srgbClr val="014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</p:grpSp>
      <p:sp>
        <p:nvSpPr>
          <p:cNvPr id="45" name="AutoShape 2" descr="blob:https://web.whatsapp.com/76bba223-444c-4490-95ac-107202cab7d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AA46A4-67C4-4B7B-9747-BFBF505F5011}"/>
              </a:ext>
            </a:extLst>
          </p:cNvPr>
          <p:cNvSpPr txBox="1"/>
          <p:nvPr/>
        </p:nvSpPr>
        <p:spPr>
          <a:xfrm>
            <a:off x="2438395" y="289123"/>
            <a:ext cx="6450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002060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</a:lstStyle>
          <a:p>
            <a:pPr algn="r"/>
            <a:r>
              <a:rPr lang="ru-RU" sz="1400" dirty="0" smtClean="0">
                <a:solidFill>
                  <a:schemeClr val="bg1"/>
                </a:solidFill>
              </a:rPr>
              <a:t>КОНФЕРЕНЦИЯ «</a:t>
            </a:r>
            <a:r>
              <a:rPr lang="en-US" sz="1400" dirty="0">
                <a:solidFill>
                  <a:schemeClr val="bg1"/>
                </a:solidFill>
              </a:rPr>
              <a:t>NEXT 75</a:t>
            </a:r>
            <a:r>
              <a:rPr lang="ru-RU" sz="1400" dirty="0">
                <a:solidFill>
                  <a:schemeClr val="bg1"/>
                </a:solidFill>
              </a:rPr>
              <a:t>» - СПИКЕРЫ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691720" y="6474524"/>
            <a:ext cx="356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>
                <a:latin typeface="Gotham Pro" pitchFamily="50" charset="0"/>
                <a:cs typeface="Gotham Pro" pitchFamily="50" charset="0"/>
              </a:defRPr>
            </a:lvl1pPr>
          </a:lstStyle>
          <a:p>
            <a:r>
              <a:rPr lang="en-GB" dirty="0"/>
              <a:t>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72533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3078" y="3377436"/>
            <a:ext cx="4347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Rosatom" panose="020B0503040504020204" pitchFamily="34" charset="-52"/>
                <a:ea typeface="Rosatom" panose="020B0503040504020204" pitchFamily="34" charset="-52"/>
              </a:rPr>
              <a:t>Спасибо за внимание!</a:t>
            </a:r>
            <a:endParaRPr lang="ru-RU" sz="2800" b="1" dirty="0">
              <a:latin typeface="Rosatom" panose="020B0503040504020204" pitchFamily="34" charset="-52"/>
              <a:ea typeface="Rosatom" panose="020B0503040504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94576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4572000" y="228600"/>
            <a:ext cx="6332350" cy="465138"/>
            <a:chOff x="2839839" y="226445"/>
            <a:chExt cx="6296225" cy="462484"/>
          </a:xfrm>
        </p:grpSpPr>
        <p:sp>
          <p:nvSpPr>
            <p:cNvPr id="11" name="Полилиния 10"/>
            <p:cNvSpPr/>
            <p:nvPr/>
          </p:nvSpPr>
          <p:spPr>
            <a:xfrm>
              <a:off x="2985071" y="280309"/>
              <a:ext cx="6150993" cy="408620"/>
            </a:xfrm>
            <a:custGeom>
              <a:avLst/>
              <a:gdLst>
                <a:gd name="connsiteX0" fmla="*/ 222307 w 6150993"/>
                <a:gd name="connsiteY0" fmla="*/ 0 h 408620"/>
                <a:gd name="connsiteX1" fmla="*/ 6150993 w 6150993"/>
                <a:gd name="connsiteY1" fmla="*/ 0 h 408620"/>
                <a:gd name="connsiteX2" fmla="*/ 6150993 w 6150993"/>
                <a:gd name="connsiteY2" fmla="*/ 408620 h 408620"/>
                <a:gd name="connsiteX3" fmla="*/ 0 w 6150993"/>
                <a:gd name="connsiteY3" fmla="*/ 408620 h 4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993" h="408620">
                  <a:moveTo>
                    <a:pt x="222307" y="0"/>
                  </a:moveTo>
                  <a:lnTo>
                    <a:pt x="6150993" y="0"/>
                  </a:lnTo>
                  <a:lnTo>
                    <a:pt x="6150993" y="408620"/>
                  </a:lnTo>
                  <a:lnTo>
                    <a:pt x="0" y="408620"/>
                  </a:lnTo>
                  <a:close/>
                </a:path>
              </a:pathLst>
            </a:custGeom>
            <a:solidFill>
              <a:srgbClr val="D51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2839839" y="226445"/>
              <a:ext cx="6296224" cy="359880"/>
            </a:xfrm>
            <a:custGeom>
              <a:avLst/>
              <a:gdLst>
                <a:gd name="connsiteX0" fmla="*/ 195789 w 6296224"/>
                <a:gd name="connsiteY0" fmla="*/ 0 h 359880"/>
                <a:gd name="connsiteX1" fmla="*/ 6296224 w 6296224"/>
                <a:gd name="connsiteY1" fmla="*/ 0 h 359880"/>
                <a:gd name="connsiteX2" fmla="*/ 6296224 w 6296224"/>
                <a:gd name="connsiteY2" fmla="*/ 359880 h 359880"/>
                <a:gd name="connsiteX3" fmla="*/ 0 w 6296224"/>
                <a:gd name="connsiteY3" fmla="*/ 359880 h 35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6224" h="359880">
                  <a:moveTo>
                    <a:pt x="195789" y="0"/>
                  </a:moveTo>
                  <a:lnTo>
                    <a:pt x="6296224" y="0"/>
                  </a:lnTo>
                  <a:lnTo>
                    <a:pt x="6296224" y="359880"/>
                  </a:lnTo>
                  <a:lnTo>
                    <a:pt x="0" y="359880"/>
                  </a:lnTo>
                  <a:close/>
                </a:path>
              </a:pathLst>
            </a:custGeom>
            <a:solidFill>
              <a:srgbClr val="014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438049" y="297682"/>
            <a:ext cx="6450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002060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</a:lstStyle>
          <a:p>
            <a:pPr algn="r">
              <a:spcBef>
                <a:spcPct val="0"/>
              </a:spcBef>
            </a:pPr>
            <a:r>
              <a:rPr lang="ru-RU" sz="1400" dirty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ОБЩАЯ ИНФОРМАЦИЯ</a:t>
            </a:r>
          </a:p>
        </p:txBody>
      </p:sp>
      <p:sp>
        <p:nvSpPr>
          <p:cNvPr id="45" name="AutoShape 2" descr="blob:https://web.whatsapp.com/76bba223-444c-4490-95ac-107202cab7d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417319" y="1240042"/>
            <a:ext cx="736790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375EA5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Целевая аудитория: </a:t>
            </a:r>
            <a:endParaRPr lang="en-US" b="1" dirty="0">
              <a:solidFill>
                <a:srgbClr val="375EA5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ru-RU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студенты и молодежь (до 35лет) </a:t>
            </a:r>
          </a:p>
          <a:p>
            <a:pPr>
              <a:lnSpc>
                <a:spcPct val="150000"/>
              </a:lnSpc>
            </a:pPr>
            <a:endParaRPr lang="ru-RU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375EA5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Тематический блок: </a:t>
            </a:r>
            <a:endParaRPr lang="en-US" b="1" dirty="0">
              <a:solidFill>
                <a:srgbClr val="375EA5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ru-RU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Будущее</a:t>
            </a:r>
          </a:p>
          <a:p>
            <a:pPr>
              <a:lnSpc>
                <a:spcPct val="150000"/>
              </a:lnSpc>
            </a:pPr>
            <a:endParaRPr lang="ru-RU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375EA5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Цель: </a:t>
            </a:r>
            <a:endParaRPr lang="en-US" b="1" dirty="0">
              <a:solidFill>
                <a:srgbClr val="375EA5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ru-RU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популяризация, профориентация, позиционирование отрасли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как инновационной, перспективной, создающей будущее  </a:t>
            </a:r>
          </a:p>
          <a:p>
            <a:pPr>
              <a:lnSpc>
                <a:spcPct val="150000"/>
              </a:lnSpc>
            </a:pPr>
            <a:endParaRPr lang="ru-RU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375EA5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Временной блок: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октябрь</a:t>
            </a:r>
          </a:p>
          <a:p>
            <a:endParaRPr lang="ru-RU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endParaRPr lang="en-US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11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760" y="5448358"/>
            <a:ext cx="713302" cy="72000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7811" y="1326402"/>
            <a:ext cx="691200" cy="72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7811" y="2452639"/>
            <a:ext cx="597600" cy="8537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53411" y="3828407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95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298" y="2460901"/>
            <a:ext cx="2162175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4583829" y="228600"/>
            <a:ext cx="6332350" cy="465138"/>
            <a:chOff x="2839839" y="226445"/>
            <a:chExt cx="6296225" cy="462484"/>
          </a:xfrm>
        </p:grpSpPr>
        <p:sp>
          <p:nvSpPr>
            <p:cNvPr id="11" name="Полилиния 10"/>
            <p:cNvSpPr/>
            <p:nvPr/>
          </p:nvSpPr>
          <p:spPr>
            <a:xfrm>
              <a:off x="2985071" y="280309"/>
              <a:ext cx="6150993" cy="408620"/>
            </a:xfrm>
            <a:custGeom>
              <a:avLst/>
              <a:gdLst>
                <a:gd name="connsiteX0" fmla="*/ 222307 w 6150993"/>
                <a:gd name="connsiteY0" fmla="*/ 0 h 408620"/>
                <a:gd name="connsiteX1" fmla="*/ 6150993 w 6150993"/>
                <a:gd name="connsiteY1" fmla="*/ 0 h 408620"/>
                <a:gd name="connsiteX2" fmla="*/ 6150993 w 6150993"/>
                <a:gd name="connsiteY2" fmla="*/ 408620 h 408620"/>
                <a:gd name="connsiteX3" fmla="*/ 0 w 6150993"/>
                <a:gd name="connsiteY3" fmla="*/ 408620 h 4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993" h="408620">
                  <a:moveTo>
                    <a:pt x="222307" y="0"/>
                  </a:moveTo>
                  <a:lnTo>
                    <a:pt x="6150993" y="0"/>
                  </a:lnTo>
                  <a:lnTo>
                    <a:pt x="6150993" y="408620"/>
                  </a:lnTo>
                  <a:lnTo>
                    <a:pt x="0" y="408620"/>
                  </a:lnTo>
                  <a:close/>
                </a:path>
              </a:pathLst>
            </a:custGeom>
            <a:solidFill>
              <a:srgbClr val="D51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2839839" y="226445"/>
              <a:ext cx="6296224" cy="359880"/>
            </a:xfrm>
            <a:custGeom>
              <a:avLst/>
              <a:gdLst>
                <a:gd name="connsiteX0" fmla="*/ 195789 w 6296224"/>
                <a:gd name="connsiteY0" fmla="*/ 0 h 359880"/>
                <a:gd name="connsiteX1" fmla="*/ 6296224 w 6296224"/>
                <a:gd name="connsiteY1" fmla="*/ 0 h 359880"/>
                <a:gd name="connsiteX2" fmla="*/ 6296224 w 6296224"/>
                <a:gd name="connsiteY2" fmla="*/ 359880 h 359880"/>
                <a:gd name="connsiteX3" fmla="*/ 0 w 6296224"/>
                <a:gd name="connsiteY3" fmla="*/ 359880 h 35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6224" h="359880">
                  <a:moveTo>
                    <a:pt x="195789" y="0"/>
                  </a:moveTo>
                  <a:lnTo>
                    <a:pt x="6296224" y="0"/>
                  </a:lnTo>
                  <a:lnTo>
                    <a:pt x="6296224" y="359880"/>
                  </a:lnTo>
                  <a:lnTo>
                    <a:pt x="0" y="359880"/>
                  </a:lnTo>
                  <a:close/>
                </a:path>
              </a:pathLst>
            </a:custGeom>
            <a:solidFill>
              <a:srgbClr val="014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446515" y="301915"/>
            <a:ext cx="6450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002060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</a:lstStyle>
          <a:p>
            <a:pPr algn="r">
              <a:spcBef>
                <a:spcPct val="0"/>
              </a:spcBef>
            </a:pPr>
            <a:r>
              <a:rPr lang="ru-RU" sz="1400" dirty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ЭКОСИСТЕМА ЗАДАЧ</a:t>
            </a:r>
          </a:p>
        </p:txBody>
      </p:sp>
      <p:sp>
        <p:nvSpPr>
          <p:cNvPr id="45" name="AutoShape 2" descr="blob:https://web.whatsapp.com/76bba223-444c-4490-95ac-107202cab7d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77136" y="4827671"/>
            <a:ext cx="2213387" cy="1285785"/>
          </a:xfrm>
          <a:prstGeom prst="roundRect">
            <a:avLst/>
          </a:prstGeom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История и современность. </a:t>
            </a:r>
          </a:p>
          <a:p>
            <a:pPr algn="ctr"/>
            <a:r>
              <a:rPr lang="ru-RU" sz="1600" b="1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На стыке времен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60374" y="3891051"/>
            <a:ext cx="2213387" cy="1285785"/>
          </a:xfrm>
          <a:prstGeom prst="roundRect">
            <a:avLst/>
          </a:prstGeom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Атомные технологии вокруг нас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60375" y="1774197"/>
            <a:ext cx="2213387" cy="1285785"/>
          </a:xfrm>
          <a:prstGeom prst="roundRect">
            <a:avLst/>
          </a:prstGeom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Корпорация Знаний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571838" y="1774195"/>
            <a:ext cx="2213387" cy="1285785"/>
          </a:xfrm>
          <a:prstGeom prst="roundRect">
            <a:avLst/>
          </a:prstGeom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Инновации. </a:t>
            </a:r>
          </a:p>
          <a:p>
            <a:pPr algn="ctr"/>
            <a:r>
              <a:rPr lang="ru-RU" sz="1600" b="1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Мы создаем будущее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571838" y="3891051"/>
            <a:ext cx="2213387" cy="1285785"/>
          </a:xfrm>
          <a:prstGeom prst="roundRect">
            <a:avLst/>
          </a:prstGeom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Атомные профессии – будущее России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77136" y="973697"/>
            <a:ext cx="2213387" cy="1285785"/>
          </a:xfrm>
          <a:prstGeom prst="roundRect">
            <a:avLst/>
          </a:prstGeom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Социальные Дивиденды. </a:t>
            </a:r>
          </a:p>
          <a:p>
            <a:pPr algn="ctr"/>
            <a:r>
              <a:rPr lang="ru-RU" sz="1600" b="1" dirty="0" smtClean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Новые вызовы</a:t>
            </a:r>
            <a:endParaRPr lang="ru-RU" sz="1600" b="1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581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Группа 65"/>
          <p:cNvGrpSpPr/>
          <p:nvPr/>
        </p:nvGrpSpPr>
        <p:grpSpPr>
          <a:xfrm>
            <a:off x="1589718" y="2303763"/>
            <a:ext cx="6568440" cy="3070826"/>
            <a:chOff x="1589718" y="2303763"/>
            <a:chExt cx="6568440" cy="3070826"/>
          </a:xfrm>
        </p:grpSpPr>
        <p:sp>
          <p:nvSpPr>
            <p:cNvPr id="18" name="Полилиния 17"/>
            <p:cNvSpPr/>
            <p:nvPr/>
          </p:nvSpPr>
          <p:spPr>
            <a:xfrm>
              <a:off x="2145396" y="4972245"/>
              <a:ext cx="1046514" cy="40234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54536" y="0"/>
                  </a:moveTo>
                  <a:lnTo>
                    <a:pt x="954536" y="165663"/>
                  </a:lnTo>
                  <a:lnTo>
                    <a:pt x="0" y="165663"/>
                  </a:lnTo>
                  <a:lnTo>
                    <a:pt x="0" y="331326"/>
                  </a:lnTo>
                </a:path>
              </a:pathLst>
            </a:custGeom>
            <a:noFill/>
            <a:ln w="19050">
              <a:solidFill>
                <a:srgbClr val="014B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cxnSp>
          <p:nvCxnSpPr>
            <p:cNvPr id="30" name="Прямая соединительная линия 29"/>
            <p:cNvCxnSpPr/>
            <p:nvPr/>
          </p:nvCxnSpPr>
          <p:spPr>
            <a:xfrm>
              <a:off x="4759638" y="2303763"/>
              <a:ext cx="0" cy="752429"/>
            </a:xfrm>
            <a:prstGeom prst="line">
              <a:avLst/>
            </a:prstGeom>
            <a:noFill/>
            <a:ln w="19050">
              <a:solidFill>
                <a:srgbClr val="014B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1589718" y="3980163"/>
              <a:ext cx="0" cy="752429"/>
            </a:xfrm>
            <a:prstGeom prst="line">
              <a:avLst/>
            </a:prstGeom>
            <a:noFill/>
            <a:ln w="19050">
              <a:solidFill>
                <a:srgbClr val="014B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>
              <a:off x="8158158" y="3980163"/>
              <a:ext cx="0" cy="752429"/>
            </a:xfrm>
            <a:prstGeom prst="line">
              <a:avLst/>
            </a:prstGeom>
            <a:noFill/>
            <a:ln w="19050">
              <a:solidFill>
                <a:srgbClr val="014B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3549499" y="3980163"/>
              <a:ext cx="0" cy="752429"/>
            </a:xfrm>
            <a:prstGeom prst="line">
              <a:avLst/>
            </a:prstGeom>
            <a:noFill/>
            <a:ln w="19050">
              <a:solidFill>
                <a:srgbClr val="014B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1" name="Группа 60"/>
          <p:cNvGrpSpPr/>
          <p:nvPr/>
        </p:nvGrpSpPr>
        <p:grpSpPr>
          <a:xfrm>
            <a:off x="1589717" y="2281767"/>
            <a:ext cx="6220783" cy="841961"/>
            <a:chOff x="1589717" y="2281767"/>
            <a:chExt cx="6220783" cy="841961"/>
          </a:xfrm>
        </p:grpSpPr>
        <p:sp>
          <p:nvSpPr>
            <p:cNvPr id="53" name="Полилиния 52"/>
            <p:cNvSpPr/>
            <p:nvPr/>
          </p:nvSpPr>
          <p:spPr>
            <a:xfrm>
              <a:off x="6344038" y="2281767"/>
              <a:ext cx="1466462" cy="783163"/>
            </a:xfrm>
            <a:custGeom>
              <a:avLst/>
              <a:gdLst>
                <a:gd name="connsiteX0" fmla="*/ 0 w 2716530"/>
                <a:gd name="connsiteY0" fmla="*/ 0 h 647700"/>
                <a:gd name="connsiteX1" fmla="*/ 0 w 2716530"/>
                <a:gd name="connsiteY1" fmla="*/ 247650 h 647700"/>
                <a:gd name="connsiteX2" fmla="*/ 2716530 w 2716530"/>
                <a:gd name="connsiteY2" fmla="*/ 247650 h 647700"/>
                <a:gd name="connsiteX3" fmla="*/ 2716530 w 2716530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6530" h="647700">
                  <a:moveTo>
                    <a:pt x="0" y="0"/>
                  </a:moveTo>
                  <a:lnTo>
                    <a:pt x="0" y="247650"/>
                  </a:lnTo>
                  <a:lnTo>
                    <a:pt x="2716530" y="247650"/>
                  </a:lnTo>
                  <a:lnTo>
                    <a:pt x="2716530" y="647700"/>
                  </a:lnTo>
                </a:path>
              </a:pathLst>
            </a:custGeom>
            <a:noFill/>
            <a:ln w="19050">
              <a:solidFill>
                <a:srgbClr val="014B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олилиния 54"/>
            <p:cNvSpPr/>
            <p:nvPr/>
          </p:nvSpPr>
          <p:spPr>
            <a:xfrm rot="10800000">
              <a:off x="5172519" y="2302955"/>
              <a:ext cx="1171519" cy="820773"/>
            </a:xfrm>
            <a:custGeom>
              <a:avLst/>
              <a:gdLst>
                <a:gd name="connsiteX0" fmla="*/ 0 w 2716530"/>
                <a:gd name="connsiteY0" fmla="*/ 0 h 647700"/>
                <a:gd name="connsiteX1" fmla="*/ 0 w 2716530"/>
                <a:gd name="connsiteY1" fmla="*/ 247650 h 647700"/>
                <a:gd name="connsiteX2" fmla="*/ 2716530 w 2716530"/>
                <a:gd name="connsiteY2" fmla="*/ 247650 h 647700"/>
                <a:gd name="connsiteX3" fmla="*/ 2716530 w 2716530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6530" h="647700">
                  <a:moveTo>
                    <a:pt x="0" y="0"/>
                  </a:moveTo>
                  <a:lnTo>
                    <a:pt x="0" y="247650"/>
                  </a:lnTo>
                  <a:lnTo>
                    <a:pt x="2716530" y="247650"/>
                  </a:lnTo>
                  <a:lnTo>
                    <a:pt x="2716530" y="647700"/>
                  </a:lnTo>
                </a:path>
              </a:pathLst>
            </a:custGeom>
            <a:noFill/>
            <a:ln w="19050">
              <a:solidFill>
                <a:srgbClr val="014B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олилиния 55"/>
            <p:cNvSpPr/>
            <p:nvPr/>
          </p:nvSpPr>
          <p:spPr>
            <a:xfrm flipH="1">
              <a:off x="1589717" y="2281767"/>
              <a:ext cx="1752267" cy="783163"/>
            </a:xfrm>
            <a:custGeom>
              <a:avLst/>
              <a:gdLst>
                <a:gd name="connsiteX0" fmla="*/ 0 w 2716530"/>
                <a:gd name="connsiteY0" fmla="*/ 0 h 647700"/>
                <a:gd name="connsiteX1" fmla="*/ 0 w 2716530"/>
                <a:gd name="connsiteY1" fmla="*/ 247650 h 647700"/>
                <a:gd name="connsiteX2" fmla="*/ 2716530 w 2716530"/>
                <a:gd name="connsiteY2" fmla="*/ 247650 h 647700"/>
                <a:gd name="connsiteX3" fmla="*/ 2716530 w 2716530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6530" h="647700">
                  <a:moveTo>
                    <a:pt x="0" y="0"/>
                  </a:moveTo>
                  <a:lnTo>
                    <a:pt x="0" y="247650"/>
                  </a:lnTo>
                  <a:lnTo>
                    <a:pt x="2716530" y="247650"/>
                  </a:lnTo>
                  <a:lnTo>
                    <a:pt x="2716530" y="647700"/>
                  </a:lnTo>
                </a:path>
              </a:pathLst>
            </a:custGeom>
            <a:noFill/>
            <a:ln w="19050">
              <a:solidFill>
                <a:srgbClr val="014B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олилиния 56"/>
            <p:cNvSpPr/>
            <p:nvPr/>
          </p:nvSpPr>
          <p:spPr>
            <a:xfrm rot="10800000" flipH="1">
              <a:off x="3549499" y="2302953"/>
              <a:ext cx="776968" cy="820773"/>
            </a:xfrm>
            <a:custGeom>
              <a:avLst/>
              <a:gdLst>
                <a:gd name="connsiteX0" fmla="*/ 0 w 2716530"/>
                <a:gd name="connsiteY0" fmla="*/ 0 h 647700"/>
                <a:gd name="connsiteX1" fmla="*/ 0 w 2716530"/>
                <a:gd name="connsiteY1" fmla="*/ 247650 h 647700"/>
                <a:gd name="connsiteX2" fmla="*/ 2716530 w 2716530"/>
                <a:gd name="connsiteY2" fmla="*/ 247650 h 647700"/>
                <a:gd name="connsiteX3" fmla="*/ 2716530 w 2716530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6530" h="647700">
                  <a:moveTo>
                    <a:pt x="0" y="0"/>
                  </a:moveTo>
                  <a:lnTo>
                    <a:pt x="0" y="247650"/>
                  </a:lnTo>
                  <a:lnTo>
                    <a:pt x="2716530" y="247650"/>
                  </a:lnTo>
                  <a:lnTo>
                    <a:pt x="2716530" y="647700"/>
                  </a:lnTo>
                </a:path>
              </a:pathLst>
            </a:custGeom>
            <a:noFill/>
            <a:ln w="19050">
              <a:solidFill>
                <a:srgbClr val="014B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4572000" y="228600"/>
            <a:ext cx="5981251" cy="460728"/>
            <a:chOff x="2839839" y="226445"/>
            <a:chExt cx="6476404" cy="462484"/>
          </a:xfrm>
        </p:grpSpPr>
        <p:sp>
          <p:nvSpPr>
            <p:cNvPr id="4" name="Полилиния 3"/>
            <p:cNvSpPr/>
            <p:nvPr/>
          </p:nvSpPr>
          <p:spPr>
            <a:xfrm>
              <a:off x="3155941" y="280309"/>
              <a:ext cx="6150993" cy="408620"/>
            </a:xfrm>
            <a:custGeom>
              <a:avLst/>
              <a:gdLst>
                <a:gd name="connsiteX0" fmla="*/ 222307 w 6150993"/>
                <a:gd name="connsiteY0" fmla="*/ 0 h 408620"/>
                <a:gd name="connsiteX1" fmla="*/ 6150993 w 6150993"/>
                <a:gd name="connsiteY1" fmla="*/ 0 h 408620"/>
                <a:gd name="connsiteX2" fmla="*/ 6150993 w 6150993"/>
                <a:gd name="connsiteY2" fmla="*/ 408620 h 408620"/>
                <a:gd name="connsiteX3" fmla="*/ 0 w 6150993"/>
                <a:gd name="connsiteY3" fmla="*/ 408620 h 4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993" h="408620">
                  <a:moveTo>
                    <a:pt x="222307" y="0"/>
                  </a:moveTo>
                  <a:lnTo>
                    <a:pt x="6150993" y="0"/>
                  </a:lnTo>
                  <a:lnTo>
                    <a:pt x="6150993" y="408620"/>
                  </a:lnTo>
                  <a:lnTo>
                    <a:pt x="0" y="408620"/>
                  </a:lnTo>
                  <a:close/>
                </a:path>
              </a:pathLst>
            </a:custGeom>
            <a:solidFill>
              <a:srgbClr val="D51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  <p:sp>
          <p:nvSpPr>
            <p:cNvPr id="5" name="Полилиния 4"/>
            <p:cNvSpPr/>
            <p:nvPr/>
          </p:nvSpPr>
          <p:spPr>
            <a:xfrm>
              <a:off x="2985071" y="280309"/>
              <a:ext cx="6150993" cy="408620"/>
            </a:xfrm>
            <a:custGeom>
              <a:avLst/>
              <a:gdLst>
                <a:gd name="connsiteX0" fmla="*/ 222307 w 6150993"/>
                <a:gd name="connsiteY0" fmla="*/ 0 h 408620"/>
                <a:gd name="connsiteX1" fmla="*/ 6150993 w 6150993"/>
                <a:gd name="connsiteY1" fmla="*/ 0 h 408620"/>
                <a:gd name="connsiteX2" fmla="*/ 6150993 w 6150993"/>
                <a:gd name="connsiteY2" fmla="*/ 408620 h 408620"/>
                <a:gd name="connsiteX3" fmla="*/ 0 w 6150993"/>
                <a:gd name="connsiteY3" fmla="*/ 408620 h 4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993" h="408620">
                  <a:moveTo>
                    <a:pt x="222307" y="0"/>
                  </a:moveTo>
                  <a:lnTo>
                    <a:pt x="6150993" y="0"/>
                  </a:lnTo>
                  <a:lnTo>
                    <a:pt x="6150993" y="408620"/>
                  </a:lnTo>
                  <a:lnTo>
                    <a:pt x="0" y="408620"/>
                  </a:lnTo>
                  <a:close/>
                </a:path>
              </a:pathLst>
            </a:custGeom>
            <a:solidFill>
              <a:srgbClr val="D51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2839839" y="226445"/>
              <a:ext cx="6296224" cy="359880"/>
            </a:xfrm>
            <a:custGeom>
              <a:avLst/>
              <a:gdLst>
                <a:gd name="connsiteX0" fmla="*/ 195789 w 6296224"/>
                <a:gd name="connsiteY0" fmla="*/ 0 h 359880"/>
                <a:gd name="connsiteX1" fmla="*/ 6296224 w 6296224"/>
                <a:gd name="connsiteY1" fmla="*/ 0 h 359880"/>
                <a:gd name="connsiteX2" fmla="*/ 6296224 w 6296224"/>
                <a:gd name="connsiteY2" fmla="*/ 359880 h 359880"/>
                <a:gd name="connsiteX3" fmla="*/ 0 w 6296224"/>
                <a:gd name="connsiteY3" fmla="*/ 359880 h 35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6224" h="359880">
                  <a:moveTo>
                    <a:pt x="195789" y="0"/>
                  </a:moveTo>
                  <a:lnTo>
                    <a:pt x="6296224" y="0"/>
                  </a:lnTo>
                  <a:lnTo>
                    <a:pt x="6296224" y="359880"/>
                  </a:lnTo>
                  <a:lnTo>
                    <a:pt x="0" y="359880"/>
                  </a:lnTo>
                  <a:close/>
                </a:path>
              </a:pathLst>
            </a:custGeom>
            <a:solidFill>
              <a:srgbClr val="014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3020019" y="226445"/>
              <a:ext cx="6296224" cy="359880"/>
            </a:xfrm>
            <a:custGeom>
              <a:avLst/>
              <a:gdLst>
                <a:gd name="connsiteX0" fmla="*/ 195789 w 6296224"/>
                <a:gd name="connsiteY0" fmla="*/ 0 h 359880"/>
                <a:gd name="connsiteX1" fmla="*/ 6296224 w 6296224"/>
                <a:gd name="connsiteY1" fmla="*/ 0 h 359880"/>
                <a:gd name="connsiteX2" fmla="*/ 6296224 w 6296224"/>
                <a:gd name="connsiteY2" fmla="*/ 359880 h 359880"/>
                <a:gd name="connsiteX3" fmla="*/ 0 w 6296224"/>
                <a:gd name="connsiteY3" fmla="*/ 359880 h 35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6224" h="359880">
                  <a:moveTo>
                    <a:pt x="195789" y="0"/>
                  </a:moveTo>
                  <a:lnTo>
                    <a:pt x="6296224" y="0"/>
                  </a:lnTo>
                  <a:lnTo>
                    <a:pt x="6296224" y="359880"/>
                  </a:lnTo>
                  <a:lnTo>
                    <a:pt x="0" y="359880"/>
                  </a:lnTo>
                  <a:close/>
                </a:path>
              </a:pathLst>
            </a:custGeom>
            <a:solidFill>
              <a:srgbClr val="014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528520" y="284239"/>
            <a:ext cx="6342209" cy="308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r">
              <a:defRPr sz="1400" b="1">
                <a:solidFill>
                  <a:schemeClr val="bg1"/>
                </a:solidFill>
                <a:latin typeface="Rosatom"/>
                <a:cs typeface="Rosatom"/>
              </a:defRPr>
            </a:lvl1pPr>
          </a:lstStyle>
          <a:p>
            <a:pPr>
              <a:spcBef>
                <a:spcPct val="0"/>
              </a:spcBef>
            </a:pPr>
            <a:r>
              <a:rPr lang="ru-RU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РАБОЧАЯ ГРУППА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08119" y="943164"/>
            <a:ext cx="7711550" cy="4914822"/>
          </a:xfrm>
          <a:prstGeom prst="rect">
            <a:avLst/>
          </a:prstGeom>
          <a:ln>
            <a:noFill/>
          </a:ln>
        </p:spPr>
      </p:sp>
      <p:sp>
        <p:nvSpPr>
          <p:cNvPr id="21" name="Полилиния 20"/>
          <p:cNvSpPr/>
          <p:nvPr/>
        </p:nvSpPr>
        <p:spPr>
          <a:xfrm>
            <a:off x="2377115" y="1459116"/>
            <a:ext cx="4383518" cy="871909"/>
          </a:xfrm>
          <a:custGeom>
            <a:avLst/>
            <a:gdLst>
              <a:gd name="connsiteX0" fmla="*/ 0 w 3120119"/>
              <a:gd name="connsiteY0" fmla="*/ 0 h 871152"/>
              <a:gd name="connsiteX1" fmla="*/ 3120119 w 3120119"/>
              <a:gd name="connsiteY1" fmla="*/ 0 h 871152"/>
              <a:gd name="connsiteX2" fmla="*/ 3120119 w 3120119"/>
              <a:gd name="connsiteY2" fmla="*/ 871152 h 871152"/>
              <a:gd name="connsiteX3" fmla="*/ 0 w 3120119"/>
              <a:gd name="connsiteY3" fmla="*/ 871152 h 871152"/>
              <a:gd name="connsiteX4" fmla="*/ 0 w 3120119"/>
              <a:gd name="connsiteY4" fmla="*/ 0 h 871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0119" h="871152">
                <a:moveTo>
                  <a:pt x="0" y="0"/>
                </a:moveTo>
                <a:lnTo>
                  <a:pt x="3120119" y="0"/>
                </a:lnTo>
                <a:lnTo>
                  <a:pt x="3120119" y="871152"/>
                </a:lnTo>
                <a:lnTo>
                  <a:pt x="0" y="871152"/>
                </a:lnTo>
                <a:lnTo>
                  <a:pt x="0" y="0"/>
                </a:lnTo>
                <a:close/>
              </a:path>
            </a:pathLst>
          </a:custGeom>
          <a:solidFill>
            <a:srgbClr val="014B94"/>
          </a:solidFill>
          <a:ln w="19050">
            <a:solidFill>
              <a:srgbClr val="014B94"/>
            </a:solidFill>
          </a:ln>
        </p:spPr>
        <p:style>
          <a:lnRef idx="0">
            <a:scrgbClr r="0" g="0" b="0"/>
          </a:lnRef>
          <a:fillRef idx="2">
            <a:scrgbClr r="0" g="0" b="0"/>
          </a:fillRef>
          <a:effectRef idx="1">
            <a:schemeClr val="accent1">
              <a:shade val="6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0169" tIns="10169" rIns="10169" bIns="10169" numCol="1" spcCol="1270" anchor="ctr" anchorCtr="0">
            <a:noAutofit/>
          </a:bodyPr>
          <a:lstStyle/>
          <a:p>
            <a:pPr algn="ctr" defTabSz="7118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1" b="1" dirty="0">
                <a:solidFill>
                  <a:schemeClr val="bg1"/>
                </a:solidFill>
                <a:latin typeface="Gotham Pro" pitchFamily="50" charset="0"/>
                <a:ea typeface="Rosatom" panose="020B0503040504020204" pitchFamily="34" charset="-52"/>
                <a:cs typeface="Gotham Pro" pitchFamily="50" charset="0"/>
              </a:rPr>
              <a:t>Проектный офис </a:t>
            </a:r>
          </a:p>
          <a:p>
            <a:pPr algn="ctr" defTabSz="7118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1" b="1" dirty="0">
                <a:solidFill>
                  <a:schemeClr val="bg1"/>
                </a:solidFill>
                <a:latin typeface="Gotham Pro" pitchFamily="50" charset="0"/>
                <a:ea typeface="Rosatom" panose="020B0503040504020204" pitchFamily="34" charset="-52"/>
                <a:cs typeface="Gotham Pro" pitchFamily="50" charset="0"/>
              </a:rPr>
              <a:t>по подготовке75-летия</a:t>
            </a:r>
          </a:p>
        </p:txBody>
      </p:sp>
      <p:sp>
        <p:nvSpPr>
          <p:cNvPr id="22" name="Полилиния 21"/>
          <p:cNvSpPr/>
          <p:nvPr/>
        </p:nvSpPr>
        <p:spPr>
          <a:xfrm>
            <a:off x="221383" y="3070458"/>
            <a:ext cx="2053724" cy="915855"/>
          </a:xfrm>
          <a:custGeom>
            <a:avLst/>
            <a:gdLst>
              <a:gd name="connsiteX0" fmla="*/ 0 w 1577746"/>
              <a:gd name="connsiteY0" fmla="*/ 0 h 788873"/>
              <a:gd name="connsiteX1" fmla="*/ 1577746 w 1577746"/>
              <a:gd name="connsiteY1" fmla="*/ 0 h 788873"/>
              <a:gd name="connsiteX2" fmla="*/ 1577746 w 1577746"/>
              <a:gd name="connsiteY2" fmla="*/ 788873 h 788873"/>
              <a:gd name="connsiteX3" fmla="*/ 0 w 1577746"/>
              <a:gd name="connsiteY3" fmla="*/ 788873 h 788873"/>
              <a:gd name="connsiteX4" fmla="*/ 0 w 1577746"/>
              <a:gd name="connsiteY4" fmla="*/ 0 h 78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7746" h="788873">
                <a:moveTo>
                  <a:pt x="0" y="0"/>
                </a:moveTo>
                <a:lnTo>
                  <a:pt x="1577746" y="0"/>
                </a:lnTo>
                <a:lnTo>
                  <a:pt x="1577746" y="788873"/>
                </a:lnTo>
                <a:lnTo>
                  <a:pt x="0" y="788873"/>
                </a:lnTo>
                <a:lnTo>
                  <a:pt x="0" y="0"/>
                </a:lnTo>
                <a:close/>
              </a:path>
            </a:pathLst>
          </a:custGeom>
          <a:solidFill>
            <a:srgbClr val="78ADDE"/>
          </a:solidFill>
          <a:ln w="19050">
            <a:solidFill>
              <a:srgbClr val="014B94"/>
            </a:solidFill>
          </a:ln>
        </p:spPr>
        <p:style>
          <a:lnRef idx="0">
            <a:scrgbClr r="0" g="0" b="0"/>
          </a:lnRef>
          <a:fillRef idx="2">
            <a:scrgbClr r="0" g="0" b="0"/>
          </a:fillRef>
          <a:effectRef idx="1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0169" tIns="10169" rIns="10169" bIns="10169" numCol="1" spcCol="1270" anchor="ctr" anchorCtr="0">
            <a:noAutofit/>
          </a:bodyPr>
          <a:lstStyle/>
          <a:p>
            <a:pPr algn="ctr" defTabSz="7118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1" b="1" dirty="0">
                <a:solidFill>
                  <a:schemeClr val="bg1"/>
                </a:solidFill>
                <a:latin typeface="Gotham Pro" pitchFamily="50" charset="0"/>
                <a:ea typeface="Rosatom" panose="020B0503040504020204" pitchFamily="34" charset="-52"/>
                <a:cs typeface="Gotham Pro" pitchFamily="50" charset="0"/>
              </a:rPr>
              <a:t>Корпоративная Академия</a:t>
            </a:r>
          </a:p>
        </p:txBody>
      </p:sp>
      <p:sp>
        <p:nvSpPr>
          <p:cNvPr id="23" name="Полилиния 22"/>
          <p:cNvSpPr/>
          <p:nvPr/>
        </p:nvSpPr>
        <p:spPr>
          <a:xfrm>
            <a:off x="819002" y="4631321"/>
            <a:ext cx="1541432" cy="947511"/>
          </a:xfrm>
          <a:custGeom>
            <a:avLst/>
            <a:gdLst>
              <a:gd name="connsiteX0" fmla="*/ 0 w 1577746"/>
              <a:gd name="connsiteY0" fmla="*/ 0 h 1190504"/>
              <a:gd name="connsiteX1" fmla="*/ 1577746 w 1577746"/>
              <a:gd name="connsiteY1" fmla="*/ 0 h 1190504"/>
              <a:gd name="connsiteX2" fmla="*/ 1577746 w 1577746"/>
              <a:gd name="connsiteY2" fmla="*/ 1190504 h 1190504"/>
              <a:gd name="connsiteX3" fmla="*/ 0 w 1577746"/>
              <a:gd name="connsiteY3" fmla="*/ 1190504 h 1190504"/>
              <a:gd name="connsiteX4" fmla="*/ 0 w 1577746"/>
              <a:gd name="connsiteY4" fmla="*/ 0 h 119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7746" h="1190504">
                <a:moveTo>
                  <a:pt x="0" y="0"/>
                </a:moveTo>
                <a:lnTo>
                  <a:pt x="1577746" y="0"/>
                </a:lnTo>
                <a:lnTo>
                  <a:pt x="1577746" y="1190504"/>
                </a:lnTo>
                <a:lnTo>
                  <a:pt x="0" y="1190504"/>
                </a:lnTo>
                <a:lnTo>
                  <a:pt x="0" y="0"/>
                </a:lnTo>
                <a:close/>
              </a:path>
            </a:pathLst>
          </a:custGeom>
          <a:solidFill>
            <a:srgbClr val="014B94"/>
          </a:solidFill>
          <a:ln w="19050">
            <a:solidFill>
              <a:srgbClr val="014B94"/>
            </a:solidFill>
          </a:ln>
        </p:spPr>
        <p:style>
          <a:lnRef idx="0">
            <a:scrgbClr r="0" g="0" b="0"/>
          </a:lnRef>
          <a:fillRef idx="2">
            <a:scrgbClr r="0" g="0" b="0"/>
          </a:fillRef>
          <a:effectRef idx="1">
            <a:schemeClr val="accent1">
              <a:tint val="99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0169" tIns="10169" rIns="10169" bIns="10169" numCol="1" spcCol="1270" anchor="ctr" anchorCtr="0">
            <a:noAutofit/>
          </a:bodyPr>
          <a:lstStyle/>
          <a:p>
            <a:pPr algn="ctr" defTabSz="7118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1" b="1" dirty="0">
                <a:solidFill>
                  <a:schemeClr val="bg1"/>
                </a:solidFill>
                <a:latin typeface="Gotham Pro" pitchFamily="50" charset="0"/>
                <a:ea typeface="Rosatom" panose="020B0503040504020204" pitchFamily="34" charset="-52"/>
                <a:cs typeface="Gotham Pro" pitchFamily="50" charset="0"/>
              </a:rPr>
              <a:t>МИФИ</a:t>
            </a:r>
          </a:p>
        </p:txBody>
      </p:sp>
      <p:sp>
        <p:nvSpPr>
          <p:cNvPr id="24" name="Полилиния 23"/>
          <p:cNvSpPr/>
          <p:nvPr/>
        </p:nvSpPr>
        <p:spPr>
          <a:xfrm>
            <a:off x="5911729" y="3032653"/>
            <a:ext cx="1538367" cy="947510"/>
          </a:xfrm>
          <a:custGeom>
            <a:avLst/>
            <a:gdLst>
              <a:gd name="connsiteX0" fmla="*/ 0 w 1577746"/>
              <a:gd name="connsiteY0" fmla="*/ 0 h 788873"/>
              <a:gd name="connsiteX1" fmla="*/ 1577746 w 1577746"/>
              <a:gd name="connsiteY1" fmla="*/ 0 h 788873"/>
              <a:gd name="connsiteX2" fmla="*/ 1577746 w 1577746"/>
              <a:gd name="connsiteY2" fmla="*/ 788873 h 788873"/>
              <a:gd name="connsiteX3" fmla="*/ 0 w 1577746"/>
              <a:gd name="connsiteY3" fmla="*/ 788873 h 788873"/>
              <a:gd name="connsiteX4" fmla="*/ 0 w 1577746"/>
              <a:gd name="connsiteY4" fmla="*/ 0 h 78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7746" h="788873">
                <a:moveTo>
                  <a:pt x="0" y="0"/>
                </a:moveTo>
                <a:lnTo>
                  <a:pt x="1577746" y="0"/>
                </a:lnTo>
                <a:lnTo>
                  <a:pt x="1577746" y="788873"/>
                </a:lnTo>
                <a:lnTo>
                  <a:pt x="0" y="788873"/>
                </a:lnTo>
                <a:lnTo>
                  <a:pt x="0" y="0"/>
                </a:lnTo>
                <a:close/>
              </a:path>
            </a:pathLst>
          </a:custGeom>
          <a:solidFill>
            <a:srgbClr val="78ADDE"/>
          </a:solidFill>
          <a:ln w="19050">
            <a:solidFill>
              <a:srgbClr val="014B94"/>
            </a:solidFill>
          </a:ln>
        </p:spPr>
        <p:style>
          <a:lnRef idx="0">
            <a:scrgbClr r="0" g="0" b="0"/>
          </a:lnRef>
          <a:fillRef idx="2">
            <a:scrgbClr r="0" g="0" b="0"/>
          </a:fillRef>
          <a:effectRef idx="1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0169" tIns="10169" rIns="10169" bIns="10169" numCol="1" spcCol="1270" anchor="ctr" anchorCtr="0">
            <a:noAutofit/>
          </a:bodyPr>
          <a:lstStyle/>
          <a:p>
            <a:pPr algn="ctr" defTabSz="7118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1" b="1" dirty="0">
                <a:solidFill>
                  <a:schemeClr val="bg1"/>
                </a:solidFill>
                <a:latin typeface="Gotham Pro" pitchFamily="50" charset="0"/>
                <a:ea typeface="Rosatom" panose="020B0503040504020204" pitchFamily="34" charset="-52"/>
                <a:cs typeface="Gotham Pro" pitchFamily="50" charset="0"/>
              </a:rPr>
              <a:t>ИЦАО</a:t>
            </a:r>
          </a:p>
        </p:txBody>
      </p:sp>
      <p:sp>
        <p:nvSpPr>
          <p:cNvPr id="25" name="Полилиния 24"/>
          <p:cNvSpPr/>
          <p:nvPr/>
        </p:nvSpPr>
        <p:spPr>
          <a:xfrm>
            <a:off x="2890573" y="4596926"/>
            <a:ext cx="1921592" cy="981906"/>
          </a:xfrm>
          <a:custGeom>
            <a:avLst/>
            <a:gdLst>
              <a:gd name="connsiteX0" fmla="*/ 0 w 1577746"/>
              <a:gd name="connsiteY0" fmla="*/ 0 h 1190504"/>
              <a:gd name="connsiteX1" fmla="*/ 1577746 w 1577746"/>
              <a:gd name="connsiteY1" fmla="*/ 0 h 1190504"/>
              <a:gd name="connsiteX2" fmla="*/ 1577746 w 1577746"/>
              <a:gd name="connsiteY2" fmla="*/ 1190504 h 1190504"/>
              <a:gd name="connsiteX3" fmla="*/ 0 w 1577746"/>
              <a:gd name="connsiteY3" fmla="*/ 1190504 h 1190504"/>
              <a:gd name="connsiteX4" fmla="*/ 0 w 1577746"/>
              <a:gd name="connsiteY4" fmla="*/ 0 h 119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7746" h="1190504">
                <a:moveTo>
                  <a:pt x="0" y="0"/>
                </a:moveTo>
                <a:lnTo>
                  <a:pt x="1577746" y="0"/>
                </a:lnTo>
                <a:lnTo>
                  <a:pt x="1577746" y="1190504"/>
                </a:lnTo>
                <a:lnTo>
                  <a:pt x="0" y="1190504"/>
                </a:lnTo>
                <a:lnTo>
                  <a:pt x="0" y="0"/>
                </a:lnTo>
                <a:close/>
              </a:path>
            </a:pathLst>
          </a:custGeom>
          <a:solidFill>
            <a:srgbClr val="014B94"/>
          </a:solidFill>
          <a:ln w="19050">
            <a:solidFill>
              <a:srgbClr val="014B94"/>
            </a:solidFill>
          </a:ln>
        </p:spPr>
        <p:style>
          <a:lnRef idx="0">
            <a:scrgbClr r="0" g="0" b="0"/>
          </a:lnRef>
          <a:fillRef idx="2">
            <a:scrgbClr r="0" g="0" b="0"/>
          </a:fillRef>
          <a:effectRef idx="1">
            <a:schemeClr val="accent1">
              <a:tint val="99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0169" tIns="10169" rIns="10169" bIns="10169" numCol="1" spcCol="1270" anchor="ctr" anchorCtr="0">
            <a:noAutofit/>
          </a:bodyPr>
          <a:lstStyle/>
          <a:p>
            <a:pPr algn="ctr" defTabSz="7118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1" b="1" dirty="0">
                <a:solidFill>
                  <a:schemeClr val="bg1"/>
                </a:solidFill>
                <a:latin typeface="Gotham Pro" pitchFamily="50" charset="0"/>
                <a:ea typeface="Rosatom" panose="020B0503040504020204" pitchFamily="34" charset="-52"/>
                <a:cs typeface="Gotham Pro" pitchFamily="50" charset="0"/>
              </a:rPr>
              <a:t>Ассоциация опорных ВУЗов</a:t>
            </a:r>
          </a:p>
        </p:txBody>
      </p:sp>
      <p:sp>
        <p:nvSpPr>
          <p:cNvPr id="34" name="Полилиния 33"/>
          <p:cNvSpPr/>
          <p:nvPr/>
        </p:nvSpPr>
        <p:spPr>
          <a:xfrm>
            <a:off x="7399636" y="4625023"/>
            <a:ext cx="1388051" cy="953809"/>
          </a:xfrm>
          <a:custGeom>
            <a:avLst/>
            <a:gdLst>
              <a:gd name="connsiteX0" fmla="*/ 0 w 1577746"/>
              <a:gd name="connsiteY0" fmla="*/ 0 h 1190504"/>
              <a:gd name="connsiteX1" fmla="*/ 1577746 w 1577746"/>
              <a:gd name="connsiteY1" fmla="*/ 0 h 1190504"/>
              <a:gd name="connsiteX2" fmla="*/ 1577746 w 1577746"/>
              <a:gd name="connsiteY2" fmla="*/ 1190504 h 1190504"/>
              <a:gd name="connsiteX3" fmla="*/ 0 w 1577746"/>
              <a:gd name="connsiteY3" fmla="*/ 1190504 h 1190504"/>
              <a:gd name="connsiteX4" fmla="*/ 0 w 1577746"/>
              <a:gd name="connsiteY4" fmla="*/ 0 h 119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7746" h="1190504">
                <a:moveTo>
                  <a:pt x="0" y="0"/>
                </a:moveTo>
                <a:lnTo>
                  <a:pt x="1577746" y="0"/>
                </a:lnTo>
                <a:lnTo>
                  <a:pt x="1577746" y="1190504"/>
                </a:lnTo>
                <a:lnTo>
                  <a:pt x="0" y="1190504"/>
                </a:lnTo>
                <a:lnTo>
                  <a:pt x="0" y="0"/>
                </a:lnTo>
                <a:close/>
              </a:path>
            </a:pathLst>
          </a:custGeom>
          <a:solidFill>
            <a:srgbClr val="014B94"/>
          </a:solidFill>
          <a:ln w="19050">
            <a:solidFill>
              <a:srgbClr val="014B94"/>
            </a:solidFill>
          </a:ln>
        </p:spPr>
        <p:style>
          <a:lnRef idx="0">
            <a:scrgbClr r="0" g="0" b="0"/>
          </a:lnRef>
          <a:fillRef idx="2">
            <a:scrgbClr r="0" g="0" b="0"/>
          </a:fillRef>
          <a:effectRef idx="1">
            <a:schemeClr val="accent1">
              <a:tint val="99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0169" tIns="10169" rIns="10169" bIns="10169" numCol="1" spcCol="1270" anchor="ctr" anchorCtr="0">
            <a:noAutofit/>
          </a:bodyPr>
          <a:lstStyle/>
          <a:p>
            <a:pPr algn="ctr" defTabSz="7118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1" b="1" dirty="0">
                <a:solidFill>
                  <a:schemeClr val="bg1"/>
                </a:solidFill>
                <a:latin typeface="Gotham Pro" pitchFamily="50" charset="0"/>
                <a:ea typeface="Rosatom" panose="020B0503040504020204" pitchFamily="34" charset="-52"/>
                <a:cs typeface="Gotham Pro" pitchFamily="50" charset="0"/>
              </a:rPr>
              <a:t>РМС</a:t>
            </a:r>
          </a:p>
        </p:txBody>
      </p:sp>
      <p:sp>
        <p:nvSpPr>
          <p:cNvPr id="35" name="Полилиния 34"/>
          <p:cNvSpPr/>
          <p:nvPr/>
        </p:nvSpPr>
        <p:spPr>
          <a:xfrm>
            <a:off x="7544575" y="3076840"/>
            <a:ext cx="1267324" cy="947510"/>
          </a:xfrm>
          <a:custGeom>
            <a:avLst/>
            <a:gdLst>
              <a:gd name="connsiteX0" fmla="*/ 0 w 1577746"/>
              <a:gd name="connsiteY0" fmla="*/ 0 h 788873"/>
              <a:gd name="connsiteX1" fmla="*/ 1577746 w 1577746"/>
              <a:gd name="connsiteY1" fmla="*/ 0 h 788873"/>
              <a:gd name="connsiteX2" fmla="*/ 1577746 w 1577746"/>
              <a:gd name="connsiteY2" fmla="*/ 788873 h 788873"/>
              <a:gd name="connsiteX3" fmla="*/ 0 w 1577746"/>
              <a:gd name="connsiteY3" fmla="*/ 788873 h 788873"/>
              <a:gd name="connsiteX4" fmla="*/ 0 w 1577746"/>
              <a:gd name="connsiteY4" fmla="*/ 0 h 78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7746" h="788873">
                <a:moveTo>
                  <a:pt x="0" y="0"/>
                </a:moveTo>
                <a:lnTo>
                  <a:pt x="1577746" y="0"/>
                </a:lnTo>
                <a:lnTo>
                  <a:pt x="1577746" y="788873"/>
                </a:lnTo>
                <a:lnTo>
                  <a:pt x="0" y="788873"/>
                </a:lnTo>
                <a:lnTo>
                  <a:pt x="0" y="0"/>
                </a:lnTo>
                <a:close/>
              </a:path>
            </a:pathLst>
          </a:custGeom>
          <a:solidFill>
            <a:srgbClr val="78ADDE"/>
          </a:solidFill>
          <a:ln w="19050">
            <a:solidFill>
              <a:srgbClr val="014B94"/>
            </a:solidFill>
          </a:ln>
        </p:spPr>
        <p:style>
          <a:lnRef idx="0">
            <a:scrgbClr r="0" g="0" b="0"/>
          </a:lnRef>
          <a:fillRef idx="2">
            <a:scrgbClr r="0" g="0" b="0"/>
          </a:fillRef>
          <a:effectRef idx="1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0169" tIns="10169" rIns="10169" bIns="10169" numCol="1" spcCol="1270" anchor="ctr" anchorCtr="0">
            <a:noAutofit/>
          </a:bodyPr>
          <a:lstStyle/>
          <a:p>
            <a:pPr algn="ctr" defTabSz="7118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1" b="1" dirty="0">
                <a:solidFill>
                  <a:schemeClr val="bg1"/>
                </a:solidFill>
                <a:latin typeface="Gotham Pro" pitchFamily="50" charset="0"/>
                <a:ea typeface="Rosatom" panose="020B0503040504020204" pitchFamily="34" charset="-52"/>
                <a:cs typeface="Gotham Pro" pitchFamily="50" charset="0"/>
              </a:rPr>
              <a:t>ДМБ</a:t>
            </a:r>
          </a:p>
        </p:txBody>
      </p:sp>
      <p:sp>
        <p:nvSpPr>
          <p:cNvPr id="28" name="Полилиния 27"/>
          <p:cNvSpPr/>
          <p:nvPr/>
        </p:nvSpPr>
        <p:spPr>
          <a:xfrm>
            <a:off x="2522228" y="3043684"/>
            <a:ext cx="1561296" cy="961879"/>
          </a:xfrm>
          <a:custGeom>
            <a:avLst/>
            <a:gdLst>
              <a:gd name="connsiteX0" fmla="*/ 0 w 1577746"/>
              <a:gd name="connsiteY0" fmla="*/ 0 h 788873"/>
              <a:gd name="connsiteX1" fmla="*/ 1577746 w 1577746"/>
              <a:gd name="connsiteY1" fmla="*/ 0 h 788873"/>
              <a:gd name="connsiteX2" fmla="*/ 1577746 w 1577746"/>
              <a:gd name="connsiteY2" fmla="*/ 788873 h 788873"/>
              <a:gd name="connsiteX3" fmla="*/ 0 w 1577746"/>
              <a:gd name="connsiteY3" fmla="*/ 788873 h 788873"/>
              <a:gd name="connsiteX4" fmla="*/ 0 w 1577746"/>
              <a:gd name="connsiteY4" fmla="*/ 0 h 78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7746" h="788873">
                <a:moveTo>
                  <a:pt x="0" y="0"/>
                </a:moveTo>
                <a:lnTo>
                  <a:pt x="1577746" y="0"/>
                </a:lnTo>
                <a:lnTo>
                  <a:pt x="1577746" y="788873"/>
                </a:lnTo>
                <a:lnTo>
                  <a:pt x="0" y="788873"/>
                </a:lnTo>
                <a:lnTo>
                  <a:pt x="0" y="0"/>
                </a:lnTo>
                <a:close/>
              </a:path>
            </a:pathLst>
          </a:custGeom>
          <a:solidFill>
            <a:srgbClr val="78ADDE"/>
          </a:solidFill>
          <a:ln w="19050">
            <a:solidFill>
              <a:srgbClr val="014B94"/>
            </a:solidFill>
          </a:ln>
        </p:spPr>
        <p:style>
          <a:lnRef idx="0">
            <a:scrgbClr r="0" g="0" b="0"/>
          </a:lnRef>
          <a:fillRef idx="2">
            <a:scrgbClr r="0" g="0" b="0"/>
          </a:fillRef>
          <a:effectRef idx="1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0169" tIns="10169" rIns="10169" bIns="10169" numCol="1" spcCol="1270" anchor="ctr" anchorCtr="0">
            <a:noAutofit/>
          </a:bodyPr>
          <a:lstStyle/>
          <a:p>
            <a:pPr algn="ctr" defTabSz="7118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1" b="1" dirty="0">
                <a:solidFill>
                  <a:schemeClr val="bg1"/>
                </a:solidFill>
                <a:latin typeface="Gotham Pro" pitchFamily="50" charset="0"/>
                <a:ea typeface="Rosatom" panose="020B0503040504020204" pitchFamily="34" charset="-52"/>
                <a:cs typeface="Gotham Pro" pitchFamily="50" charset="0"/>
              </a:rPr>
              <a:t>ДКП</a:t>
            </a:r>
          </a:p>
        </p:txBody>
      </p:sp>
      <p:sp>
        <p:nvSpPr>
          <p:cNvPr id="29" name="Полилиния 28"/>
          <p:cNvSpPr/>
          <p:nvPr/>
        </p:nvSpPr>
        <p:spPr>
          <a:xfrm>
            <a:off x="4205044" y="3042082"/>
            <a:ext cx="1561296" cy="961879"/>
          </a:xfrm>
          <a:custGeom>
            <a:avLst/>
            <a:gdLst>
              <a:gd name="connsiteX0" fmla="*/ 0 w 1577746"/>
              <a:gd name="connsiteY0" fmla="*/ 0 h 788873"/>
              <a:gd name="connsiteX1" fmla="*/ 1577746 w 1577746"/>
              <a:gd name="connsiteY1" fmla="*/ 0 h 788873"/>
              <a:gd name="connsiteX2" fmla="*/ 1577746 w 1577746"/>
              <a:gd name="connsiteY2" fmla="*/ 788873 h 788873"/>
              <a:gd name="connsiteX3" fmla="*/ 0 w 1577746"/>
              <a:gd name="connsiteY3" fmla="*/ 788873 h 788873"/>
              <a:gd name="connsiteX4" fmla="*/ 0 w 1577746"/>
              <a:gd name="connsiteY4" fmla="*/ 0 h 788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7746" h="788873">
                <a:moveTo>
                  <a:pt x="0" y="0"/>
                </a:moveTo>
                <a:lnTo>
                  <a:pt x="1577746" y="0"/>
                </a:lnTo>
                <a:lnTo>
                  <a:pt x="1577746" y="788873"/>
                </a:lnTo>
                <a:lnTo>
                  <a:pt x="0" y="788873"/>
                </a:lnTo>
                <a:lnTo>
                  <a:pt x="0" y="0"/>
                </a:lnTo>
                <a:close/>
              </a:path>
            </a:pathLst>
          </a:custGeom>
          <a:solidFill>
            <a:srgbClr val="78ADDE"/>
          </a:solidFill>
          <a:ln w="19050">
            <a:solidFill>
              <a:srgbClr val="014B94"/>
            </a:solidFill>
          </a:ln>
        </p:spPr>
        <p:style>
          <a:lnRef idx="0">
            <a:scrgbClr r="0" g="0" b="0"/>
          </a:lnRef>
          <a:fillRef idx="2">
            <a:scrgbClr r="0" g="0" b="0"/>
          </a:fillRef>
          <a:effectRef idx="1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0169" tIns="10169" rIns="10169" bIns="10169" numCol="1" spcCol="1270" anchor="ctr" anchorCtr="0">
            <a:noAutofit/>
          </a:bodyPr>
          <a:lstStyle/>
          <a:p>
            <a:pPr algn="ctr" defTabSz="71184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1" b="1" dirty="0">
                <a:solidFill>
                  <a:schemeClr val="bg1"/>
                </a:solidFill>
                <a:latin typeface="Gotham Pro" pitchFamily="50" charset="0"/>
                <a:ea typeface="Rosatom" panose="020B0503040504020204" pitchFamily="34" charset="-52"/>
                <a:cs typeface="Gotham Pro" pitchFamily="50" charset="0"/>
              </a:rPr>
              <a:t>ДВР</a:t>
            </a:r>
          </a:p>
        </p:txBody>
      </p:sp>
    </p:spTree>
    <p:extLst>
      <p:ext uri="{BB962C8B-B14F-4D97-AF65-F5344CB8AC3E}">
        <p14:creationId xmlns:p14="http://schemas.microsoft.com/office/powerpoint/2010/main" val="596849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4572000" y="222737"/>
            <a:ext cx="6332350" cy="465138"/>
            <a:chOff x="2839839" y="226445"/>
            <a:chExt cx="6296225" cy="462484"/>
          </a:xfrm>
        </p:grpSpPr>
        <p:sp>
          <p:nvSpPr>
            <p:cNvPr id="11" name="Полилиния 10"/>
            <p:cNvSpPr/>
            <p:nvPr/>
          </p:nvSpPr>
          <p:spPr>
            <a:xfrm>
              <a:off x="2985071" y="280309"/>
              <a:ext cx="6150993" cy="408620"/>
            </a:xfrm>
            <a:custGeom>
              <a:avLst/>
              <a:gdLst>
                <a:gd name="connsiteX0" fmla="*/ 222307 w 6150993"/>
                <a:gd name="connsiteY0" fmla="*/ 0 h 408620"/>
                <a:gd name="connsiteX1" fmla="*/ 6150993 w 6150993"/>
                <a:gd name="connsiteY1" fmla="*/ 0 h 408620"/>
                <a:gd name="connsiteX2" fmla="*/ 6150993 w 6150993"/>
                <a:gd name="connsiteY2" fmla="*/ 408620 h 408620"/>
                <a:gd name="connsiteX3" fmla="*/ 0 w 6150993"/>
                <a:gd name="connsiteY3" fmla="*/ 408620 h 4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993" h="408620">
                  <a:moveTo>
                    <a:pt x="222307" y="0"/>
                  </a:moveTo>
                  <a:lnTo>
                    <a:pt x="6150993" y="0"/>
                  </a:lnTo>
                  <a:lnTo>
                    <a:pt x="6150993" y="408620"/>
                  </a:lnTo>
                  <a:lnTo>
                    <a:pt x="0" y="408620"/>
                  </a:lnTo>
                  <a:close/>
                </a:path>
              </a:pathLst>
            </a:custGeom>
            <a:solidFill>
              <a:srgbClr val="D51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2839839" y="226445"/>
              <a:ext cx="6296224" cy="359880"/>
            </a:xfrm>
            <a:custGeom>
              <a:avLst/>
              <a:gdLst>
                <a:gd name="connsiteX0" fmla="*/ 195789 w 6296224"/>
                <a:gd name="connsiteY0" fmla="*/ 0 h 359880"/>
                <a:gd name="connsiteX1" fmla="*/ 6296224 w 6296224"/>
                <a:gd name="connsiteY1" fmla="*/ 0 h 359880"/>
                <a:gd name="connsiteX2" fmla="*/ 6296224 w 6296224"/>
                <a:gd name="connsiteY2" fmla="*/ 359880 h 359880"/>
                <a:gd name="connsiteX3" fmla="*/ 0 w 6296224"/>
                <a:gd name="connsiteY3" fmla="*/ 359880 h 35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6224" h="359880">
                  <a:moveTo>
                    <a:pt x="195789" y="0"/>
                  </a:moveTo>
                  <a:lnTo>
                    <a:pt x="6296224" y="0"/>
                  </a:lnTo>
                  <a:lnTo>
                    <a:pt x="6296224" y="359880"/>
                  </a:lnTo>
                  <a:lnTo>
                    <a:pt x="0" y="359880"/>
                  </a:lnTo>
                  <a:close/>
                </a:path>
              </a:pathLst>
            </a:custGeom>
            <a:solidFill>
              <a:srgbClr val="014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417729" y="296636"/>
            <a:ext cx="6450290" cy="52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002060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</a:lstStyle>
          <a:p>
            <a:pPr algn="r">
              <a:spcBef>
                <a:spcPct val="0"/>
              </a:spcBef>
            </a:pPr>
            <a:r>
              <a:rPr lang="ru-RU" sz="1400" dirty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ОТКРЫТЫЙ ЛЕКТОРИЙ РОСАТОМА </a:t>
            </a:r>
          </a:p>
          <a:p>
            <a:pPr algn="r"/>
            <a:endParaRPr lang="ru-RU" sz="1401" dirty="0">
              <a:solidFill>
                <a:schemeClr val="bg1"/>
              </a:solidFill>
            </a:endParaRPr>
          </a:p>
        </p:txBody>
      </p:sp>
      <p:sp>
        <p:nvSpPr>
          <p:cNvPr id="45" name="AutoShape 2" descr="blob:https://web.whatsapp.com/76bba223-444c-4490-95ac-107202cab7d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35282" y="1412875"/>
            <a:ext cx="5306998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ru-RU" sz="1200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 eaLnBrk="0">
              <a:lnSpc>
                <a:spcPct val="150000"/>
              </a:lnSpc>
              <a:buClr>
                <a:prstClr val="black"/>
              </a:buClr>
              <a:buSzPct val="100000"/>
              <a:defRPr/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Инициатор: 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Корпоративная Академия, при поддержке НИЯУ МИФИ</a:t>
            </a:r>
            <a:endParaRPr lang="en-US" sz="1200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 eaLnBrk="0">
              <a:lnSpc>
                <a:spcPct val="150000"/>
              </a:lnSpc>
              <a:buClr>
                <a:prstClr val="black"/>
              </a:buClr>
              <a:buSzPct val="100000"/>
              <a:defRPr/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Даты проведения: 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1 сентября -28 октября </a:t>
            </a:r>
          </a:p>
          <a:p>
            <a:pPr eaLnBrk="0">
              <a:lnSpc>
                <a:spcPct val="150000"/>
              </a:lnSpc>
              <a:buClr>
                <a:prstClr val="black"/>
              </a:buClr>
              <a:buSzPct val="100000"/>
              <a:defRPr/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Формат: 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онлайн/очно</a:t>
            </a:r>
          </a:p>
          <a:p>
            <a:pPr eaLnBrk="0">
              <a:lnSpc>
                <a:spcPct val="150000"/>
              </a:lnSpc>
              <a:buClr>
                <a:prstClr val="black"/>
              </a:buClr>
              <a:buSzPct val="100000"/>
              <a:defRPr/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Место проведения:</a:t>
            </a:r>
            <a:r>
              <a:rPr lang="ru-RU" sz="1200" b="1" dirty="0">
                <a:solidFill>
                  <a:schemeClr val="tx2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 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</a:rPr>
              <a:t>московская студия</a:t>
            </a:r>
            <a:endParaRPr lang="ru-RU" sz="1200" b="1" dirty="0">
              <a:solidFill>
                <a:srgbClr val="014B94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Темы: </a:t>
            </a:r>
            <a:endParaRPr lang="ru-RU" sz="1200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</a:rPr>
              <a:t>Инженеры атомной отрасли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</a:rPr>
              <a:t>Атомная наука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</a:rPr>
              <a:t>Цифровые технологии в атомных реалиях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</a:rPr>
              <a:t>Атомная отрасль за пределами атома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</a:rPr>
              <a:t>Компетенции будущего</a:t>
            </a:r>
          </a:p>
          <a:p>
            <a:pPr eaLnBrk="0">
              <a:lnSpc>
                <a:spcPct val="150000"/>
              </a:lnSpc>
              <a:buClr>
                <a:prstClr val="black"/>
              </a:buClr>
              <a:buSzPct val="100000"/>
              <a:defRPr/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Онлайн-трансляция:</a:t>
            </a:r>
            <a:r>
              <a:rPr lang="ru-RU" sz="1200" dirty="0">
                <a:solidFill>
                  <a:schemeClr val="tx2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 </a:t>
            </a:r>
            <a:endParaRPr lang="en-US" sz="1200" dirty="0">
              <a:solidFill>
                <a:schemeClr val="tx2"/>
              </a:solidFill>
              <a:latin typeface="Rosatom" panose="020B0503040504020204" pitchFamily="34" charset="-52"/>
              <a:ea typeface="Rosatom" panose="020B0503040504020204" pitchFamily="34" charset="-52"/>
            </a:endParaRPr>
          </a:p>
          <a:p>
            <a:pPr marL="285750" indent="-285750" eaLnBrk="0">
              <a:lnSpc>
                <a:spcPct val="150000"/>
              </a:lnSpc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12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Rosatom.talents.team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, </a:t>
            </a:r>
          </a:p>
          <a:p>
            <a:pPr marL="285750" indent="-285750" eaLnBrk="0">
              <a:lnSpc>
                <a:spcPct val="150000"/>
              </a:lnSpc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Отраслевой карьерный портал, </a:t>
            </a:r>
          </a:p>
          <a:p>
            <a:pPr marL="285750" indent="-285750" eaLnBrk="0">
              <a:lnSpc>
                <a:spcPct val="150000"/>
              </a:lnSpc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профильные </a:t>
            </a:r>
            <a:r>
              <a:rPr lang="ru-RU" sz="12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соц.сети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 («Карьера в </a:t>
            </a:r>
            <a:r>
              <a:rPr lang="ru-RU" sz="12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Росатоме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», опорные вузы, Школа </a:t>
            </a:r>
            <a:r>
              <a:rPr lang="ru-RU" sz="12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Росатома</a:t>
            </a:r>
            <a:r>
              <a:rPr lang="en-US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)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, </a:t>
            </a:r>
          </a:p>
          <a:p>
            <a:pPr marL="285750" indent="-285750" eaLnBrk="0">
              <a:lnSpc>
                <a:spcPct val="150000"/>
              </a:lnSpc>
              <a:buClr>
                <a:prstClr val="black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портал </a:t>
            </a:r>
            <a:r>
              <a:rPr lang="en-US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Atom75.ru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1400" dirty="0">
              <a:latin typeface="Rosatom" panose="020B0503040504020204" pitchFamily="34" charset="-52"/>
              <a:ea typeface="Rosatom" panose="020B0503040504020204" pitchFamily="34" charset="-52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849" y="895797"/>
            <a:ext cx="8461375" cy="741893"/>
          </a:xfrm>
          <a:prstGeom prst="round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en-US" sz="14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C</a:t>
            </a:r>
            <a:r>
              <a:rPr lang="ru-RU" sz="1400" dirty="0" err="1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ерия</a:t>
            </a:r>
            <a:r>
              <a:rPr lang="ru-RU" sz="14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 интерактивных онлайн-встреч с участием руководителей, экспертов и молодых специалистов атомной отрасли, а также экспертов смежных с атомной отраслью направлений деятельности на тему «Профессии атомной отрасли: всегда, сегодня, завтра»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5435600" y="1751365"/>
            <a:ext cx="3349625" cy="4657607"/>
            <a:chOff x="5971049" y="1751365"/>
            <a:chExt cx="2814176" cy="3913073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1049" y="1751365"/>
              <a:ext cx="2814175" cy="1878598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1049" y="3787579"/>
              <a:ext cx="2814176" cy="18768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1199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572000" y="222737"/>
            <a:ext cx="6332350" cy="465138"/>
            <a:chOff x="2839839" y="226445"/>
            <a:chExt cx="6296225" cy="462484"/>
          </a:xfrm>
        </p:grpSpPr>
        <p:sp>
          <p:nvSpPr>
            <p:cNvPr id="3" name="Полилиния 2"/>
            <p:cNvSpPr/>
            <p:nvPr/>
          </p:nvSpPr>
          <p:spPr>
            <a:xfrm>
              <a:off x="2985071" y="280309"/>
              <a:ext cx="6150993" cy="408620"/>
            </a:xfrm>
            <a:custGeom>
              <a:avLst/>
              <a:gdLst>
                <a:gd name="connsiteX0" fmla="*/ 222307 w 6150993"/>
                <a:gd name="connsiteY0" fmla="*/ 0 h 408620"/>
                <a:gd name="connsiteX1" fmla="*/ 6150993 w 6150993"/>
                <a:gd name="connsiteY1" fmla="*/ 0 h 408620"/>
                <a:gd name="connsiteX2" fmla="*/ 6150993 w 6150993"/>
                <a:gd name="connsiteY2" fmla="*/ 408620 h 408620"/>
                <a:gd name="connsiteX3" fmla="*/ 0 w 6150993"/>
                <a:gd name="connsiteY3" fmla="*/ 408620 h 4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993" h="408620">
                  <a:moveTo>
                    <a:pt x="222307" y="0"/>
                  </a:moveTo>
                  <a:lnTo>
                    <a:pt x="6150993" y="0"/>
                  </a:lnTo>
                  <a:lnTo>
                    <a:pt x="6150993" y="408620"/>
                  </a:lnTo>
                  <a:lnTo>
                    <a:pt x="0" y="408620"/>
                  </a:lnTo>
                  <a:close/>
                </a:path>
              </a:pathLst>
            </a:custGeom>
            <a:solidFill>
              <a:srgbClr val="D51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  <p:sp>
          <p:nvSpPr>
            <p:cNvPr id="4" name="Полилиния 3"/>
            <p:cNvSpPr/>
            <p:nvPr/>
          </p:nvSpPr>
          <p:spPr>
            <a:xfrm>
              <a:off x="2839839" y="226445"/>
              <a:ext cx="6296224" cy="359880"/>
            </a:xfrm>
            <a:custGeom>
              <a:avLst/>
              <a:gdLst>
                <a:gd name="connsiteX0" fmla="*/ 195789 w 6296224"/>
                <a:gd name="connsiteY0" fmla="*/ 0 h 359880"/>
                <a:gd name="connsiteX1" fmla="*/ 6296224 w 6296224"/>
                <a:gd name="connsiteY1" fmla="*/ 0 h 359880"/>
                <a:gd name="connsiteX2" fmla="*/ 6296224 w 6296224"/>
                <a:gd name="connsiteY2" fmla="*/ 359880 h 359880"/>
                <a:gd name="connsiteX3" fmla="*/ 0 w 6296224"/>
                <a:gd name="connsiteY3" fmla="*/ 359880 h 35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6224" h="359880">
                  <a:moveTo>
                    <a:pt x="195789" y="0"/>
                  </a:moveTo>
                  <a:lnTo>
                    <a:pt x="6296224" y="0"/>
                  </a:lnTo>
                  <a:lnTo>
                    <a:pt x="6296224" y="359880"/>
                  </a:lnTo>
                  <a:lnTo>
                    <a:pt x="0" y="359880"/>
                  </a:lnTo>
                  <a:close/>
                </a:path>
              </a:pathLst>
            </a:custGeom>
            <a:solidFill>
              <a:srgbClr val="014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417729" y="296636"/>
            <a:ext cx="6450290" cy="52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002060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</a:lstStyle>
          <a:p>
            <a:pPr algn="r">
              <a:spcBef>
                <a:spcPct val="0"/>
              </a:spcBef>
            </a:pPr>
            <a:r>
              <a:rPr lang="ru-RU" sz="1400" dirty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ОТКРЫТЫЙ ЛЕКТОРИЙ </a:t>
            </a:r>
            <a:r>
              <a:rPr lang="ru-RU" sz="1400" dirty="0" smtClean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РОСАТОМА</a:t>
            </a:r>
            <a:r>
              <a:rPr lang="en-US" sz="1400" dirty="0" smtClean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 </a:t>
            </a:r>
            <a:r>
              <a:rPr lang="ru-RU" sz="1400" dirty="0" smtClean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 </a:t>
            </a:r>
            <a:endParaRPr lang="ru-RU" sz="1400" dirty="0">
              <a:solidFill>
                <a:schemeClr val="bg1"/>
              </a:solidFill>
              <a:latin typeface="Rosatom" panose="020B0503040504020204" pitchFamily="34" charset="-52"/>
              <a:ea typeface="Rosatom" panose="020B0503040504020204" pitchFamily="34" charset="-52"/>
            </a:endParaRPr>
          </a:p>
          <a:p>
            <a:pPr algn="r"/>
            <a:endParaRPr lang="ru-RU" sz="1401" dirty="0">
              <a:solidFill>
                <a:schemeClr val="bg1"/>
              </a:solidFill>
            </a:endParaRPr>
          </a:p>
        </p:txBody>
      </p:sp>
      <p:sp>
        <p:nvSpPr>
          <p:cNvPr id="6" name="AutoShape 2" descr="blob:https://web.whatsapp.com/76bba223-444c-4490-95ac-107202cab7d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35282" y="1412875"/>
            <a:ext cx="5306998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ru-RU" sz="1200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 eaLnBrk="0">
              <a:lnSpc>
                <a:spcPct val="150000"/>
              </a:lnSpc>
              <a:buClr>
                <a:prstClr val="black"/>
              </a:buClr>
              <a:buSzPct val="100000"/>
              <a:defRPr/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Инициатор: 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Корпоративная Академия, при поддержке НИЯУ МИФИ</a:t>
            </a:r>
            <a:endParaRPr lang="en-US" sz="1200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 eaLnBrk="0">
              <a:lnSpc>
                <a:spcPct val="150000"/>
              </a:lnSpc>
              <a:buClr>
                <a:prstClr val="black"/>
              </a:buClr>
              <a:buSzPct val="100000"/>
              <a:defRPr/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Даты проведения: 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1 сентября -28 октября </a:t>
            </a:r>
          </a:p>
          <a:p>
            <a:pPr eaLnBrk="0">
              <a:lnSpc>
                <a:spcPct val="150000"/>
              </a:lnSpc>
              <a:buClr>
                <a:prstClr val="black"/>
              </a:buClr>
              <a:buSzPct val="100000"/>
              <a:defRPr/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Формат: </a:t>
            </a:r>
            <a:r>
              <a:rPr lang="ru-RU" sz="1200" dirty="0" smtClean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онлайн</a:t>
            </a:r>
          </a:p>
          <a:p>
            <a:pPr eaLnBrk="0">
              <a:lnSpc>
                <a:spcPct val="150000"/>
              </a:lnSpc>
              <a:buClr>
                <a:prstClr val="black"/>
              </a:buClr>
              <a:buSzPct val="100000"/>
              <a:defRPr/>
            </a:pPr>
            <a:r>
              <a:rPr lang="ru-RU" sz="1200" b="1" dirty="0" smtClean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Трансляции ведутся на ресурсах: </a:t>
            </a:r>
            <a:r>
              <a:rPr lang="ru-RU" sz="1200" dirty="0"/>
              <a:t>  на сайте юбилейного календаря </a:t>
            </a:r>
            <a:r>
              <a:rPr lang="ru-RU" sz="1200" dirty="0">
                <a:hlinkClick r:id="rId2"/>
              </a:rPr>
              <a:t>https://calendar.atom75.ru/ </a:t>
            </a:r>
            <a:r>
              <a:rPr lang="en-US" sz="1200" dirty="0" smtClean="0"/>
              <a:t>, </a:t>
            </a:r>
            <a:r>
              <a:rPr lang="ru-RU" sz="1200" dirty="0" smtClean="0">
                <a:hlinkClick r:id="rId3"/>
              </a:rPr>
              <a:t>https</a:t>
            </a:r>
            <a:r>
              <a:rPr lang="ru-RU" sz="1200" dirty="0">
                <a:hlinkClick r:id="rId3"/>
              </a:rPr>
              <a:t>://rosatomtalents.team</a:t>
            </a:r>
            <a:r>
              <a:rPr lang="ru-RU" sz="1200" dirty="0"/>
              <a:t> и </a:t>
            </a:r>
            <a:r>
              <a:rPr lang="ru-RU" sz="1200" dirty="0">
                <a:hlinkClick r:id="rId4"/>
              </a:rPr>
              <a:t>https://rosatom-career.ru/center/main</a:t>
            </a:r>
            <a:r>
              <a:rPr lang="ru-RU" sz="1200" dirty="0" smtClean="0"/>
              <a:t>, </a:t>
            </a:r>
            <a:r>
              <a:rPr lang="ru-RU" sz="1200" dirty="0"/>
              <a:t>а также в </a:t>
            </a:r>
            <a:r>
              <a:rPr lang="ru-RU" sz="1200" dirty="0" err="1"/>
              <a:t>соцсетях</a:t>
            </a:r>
            <a:r>
              <a:rPr lang="ru-RU" sz="1200" dirty="0"/>
              <a:t> </a:t>
            </a:r>
            <a:r>
              <a:rPr lang="ru-RU" sz="1200" dirty="0" err="1"/>
              <a:t>Росатома</a:t>
            </a:r>
            <a:r>
              <a:rPr lang="ru-RU" sz="1200" dirty="0"/>
              <a:t> и опорных вузов</a:t>
            </a:r>
            <a:r>
              <a:rPr lang="ru-RU" sz="1200" dirty="0" smtClean="0"/>
              <a:t>.</a:t>
            </a:r>
            <a:endParaRPr lang="en-US" sz="1200" dirty="0" smtClean="0"/>
          </a:p>
          <a:p>
            <a:pPr eaLnBrk="0">
              <a:lnSpc>
                <a:spcPct val="150000"/>
              </a:lnSpc>
              <a:buClr>
                <a:prstClr val="black"/>
              </a:buClr>
              <a:buSzPct val="100000"/>
              <a:defRPr/>
            </a:pPr>
            <a:r>
              <a:rPr lang="ru-RU" sz="1200" b="1" dirty="0" smtClean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Расписание:  </a:t>
            </a:r>
            <a:endParaRPr lang="ru-RU" sz="1200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Rosatom" panose="020B0503040504020204" pitchFamily="34" charset="-52"/>
                <a:ea typeface="Rosatom" panose="020B0503040504020204" pitchFamily="34" charset="-52"/>
              </a:rPr>
              <a:t>01 сентября 10:00: Инженеры 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</a:rPr>
              <a:t>атомной отрасли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Rosatom" panose="020B0503040504020204" pitchFamily="34" charset="-52"/>
                <a:ea typeface="Rosatom" panose="020B0503040504020204" pitchFamily="34" charset="-52"/>
              </a:rPr>
              <a:t>15 сентября 10:00:  Атомная 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</a:rPr>
              <a:t>наука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Rosatom" panose="020B0503040504020204" pitchFamily="34" charset="-52"/>
                <a:ea typeface="Rosatom" panose="020B0503040504020204" pitchFamily="34" charset="-52"/>
              </a:rPr>
              <a:t>29 сентября 10:00: Цифровые 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</a:rPr>
              <a:t>технологии в атомных реалиях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Rosatom" panose="020B0503040504020204" pitchFamily="34" charset="-52"/>
                <a:ea typeface="Rosatom" panose="020B0503040504020204" pitchFamily="34" charset="-52"/>
              </a:rPr>
              <a:t>07 октября 10:00 : Атомная 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</a:rPr>
              <a:t>отрасль за пределами атома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Rosatom" panose="020B0503040504020204" pitchFamily="34" charset="-52"/>
                <a:ea typeface="Rosatom" panose="020B0503040504020204" pitchFamily="34" charset="-52"/>
              </a:rPr>
              <a:t>28 октября 10:00 : Компетенции 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</a:rPr>
              <a:t>будущего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1400" dirty="0">
              <a:latin typeface="Rosatom" panose="020B0503040504020204" pitchFamily="34" charset="-52"/>
              <a:ea typeface="Rosatom" panose="020B0503040504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087142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4571519" y="222737"/>
            <a:ext cx="6332350" cy="465138"/>
            <a:chOff x="2839839" y="226445"/>
            <a:chExt cx="6296225" cy="462484"/>
          </a:xfrm>
        </p:grpSpPr>
        <p:sp>
          <p:nvSpPr>
            <p:cNvPr id="11" name="Полилиния 10"/>
            <p:cNvSpPr/>
            <p:nvPr/>
          </p:nvSpPr>
          <p:spPr>
            <a:xfrm>
              <a:off x="2985071" y="280309"/>
              <a:ext cx="6150993" cy="408620"/>
            </a:xfrm>
            <a:custGeom>
              <a:avLst/>
              <a:gdLst>
                <a:gd name="connsiteX0" fmla="*/ 222307 w 6150993"/>
                <a:gd name="connsiteY0" fmla="*/ 0 h 408620"/>
                <a:gd name="connsiteX1" fmla="*/ 6150993 w 6150993"/>
                <a:gd name="connsiteY1" fmla="*/ 0 h 408620"/>
                <a:gd name="connsiteX2" fmla="*/ 6150993 w 6150993"/>
                <a:gd name="connsiteY2" fmla="*/ 408620 h 408620"/>
                <a:gd name="connsiteX3" fmla="*/ 0 w 6150993"/>
                <a:gd name="connsiteY3" fmla="*/ 408620 h 4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993" h="408620">
                  <a:moveTo>
                    <a:pt x="222307" y="0"/>
                  </a:moveTo>
                  <a:lnTo>
                    <a:pt x="6150993" y="0"/>
                  </a:lnTo>
                  <a:lnTo>
                    <a:pt x="6150993" y="408620"/>
                  </a:lnTo>
                  <a:lnTo>
                    <a:pt x="0" y="408620"/>
                  </a:lnTo>
                  <a:close/>
                </a:path>
              </a:pathLst>
            </a:custGeom>
            <a:solidFill>
              <a:srgbClr val="D51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2839839" y="226445"/>
              <a:ext cx="6296224" cy="359880"/>
            </a:xfrm>
            <a:custGeom>
              <a:avLst/>
              <a:gdLst>
                <a:gd name="connsiteX0" fmla="*/ 195789 w 6296224"/>
                <a:gd name="connsiteY0" fmla="*/ 0 h 359880"/>
                <a:gd name="connsiteX1" fmla="*/ 6296224 w 6296224"/>
                <a:gd name="connsiteY1" fmla="*/ 0 h 359880"/>
                <a:gd name="connsiteX2" fmla="*/ 6296224 w 6296224"/>
                <a:gd name="connsiteY2" fmla="*/ 359880 h 359880"/>
                <a:gd name="connsiteX3" fmla="*/ 0 w 6296224"/>
                <a:gd name="connsiteY3" fmla="*/ 359880 h 35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6224" h="359880">
                  <a:moveTo>
                    <a:pt x="195789" y="0"/>
                  </a:moveTo>
                  <a:lnTo>
                    <a:pt x="6296224" y="0"/>
                  </a:lnTo>
                  <a:lnTo>
                    <a:pt x="6296224" y="359880"/>
                  </a:lnTo>
                  <a:lnTo>
                    <a:pt x="0" y="359880"/>
                  </a:lnTo>
                  <a:close/>
                </a:path>
              </a:pathLst>
            </a:custGeom>
            <a:solidFill>
              <a:srgbClr val="014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417729" y="296636"/>
            <a:ext cx="6450290" cy="52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002060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</a:lstStyle>
          <a:p>
            <a:pPr algn="r">
              <a:spcBef>
                <a:spcPct val="0"/>
              </a:spcBef>
            </a:pPr>
            <a:r>
              <a:rPr lang="ru-RU" sz="1400" dirty="0" smtClean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СЕРИЯ МЕРОПРИЯТИЙ </a:t>
            </a:r>
            <a:r>
              <a:rPr lang="en-US" sz="1400" dirty="0" smtClean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ATOMTALKS</a:t>
            </a:r>
            <a:r>
              <a:rPr lang="ru-RU" sz="1400" dirty="0" smtClean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 </a:t>
            </a:r>
            <a:endParaRPr lang="ru-RU" sz="1400" dirty="0">
              <a:solidFill>
                <a:schemeClr val="bg1"/>
              </a:solidFill>
              <a:latin typeface="Rosatom" panose="020B0503040504020204" pitchFamily="34" charset="-52"/>
              <a:ea typeface="Rosatom" panose="020B0503040504020204" pitchFamily="34" charset="-52"/>
            </a:endParaRPr>
          </a:p>
          <a:p>
            <a:pPr algn="r">
              <a:spcBef>
                <a:spcPct val="0"/>
              </a:spcBef>
            </a:pPr>
            <a:endParaRPr lang="ru-RU" sz="1400" dirty="0">
              <a:solidFill>
                <a:schemeClr val="bg1"/>
              </a:solidFill>
              <a:latin typeface="Rosatom" panose="020B0503040504020204" pitchFamily="34" charset="-52"/>
              <a:ea typeface="Rosatom" panose="020B0503040504020204" pitchFamily="34" charset="-52"/>
            </a:endParaRPr>
          </a:p>
        </p:txBody>
      </p:sp>
      <p:sp>
        <p:nvSpPr>
          <p:cNvPr id="45" name="AutoShape 2" descr="blob:https://web.whatsapp.com/76bba223-444c-4490-95ac-107202cab7d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25122" y="1412875"/>
            <a:ext cx="7389798" cy="5078313"/>
          </a:xfrm>
          <a:custGeom>
            <a:avLst/>
            <a:gdLst>
              <a:gd name="connsiteX0" fmla="*/ 0 w 5891198"/>
              <a:gd name="connsiteY0" fmla="*/ 0 h 5078313"/>
              <a:gd name="connsiteX1" fmla="*/ 5891198 w 5891198"/>
              <a:gd name="connsiteY1" fmla="*/ 0 h 5078313"/>
              <a:gd name="connsiteX2" fmla="*/ 5891198 w 5891198"/>
              <a:gd name="connsiteY2" fmla="*/ 5078313 h 5078313"/>
              <a:gd name="connsiteX3" fmla="*/ 0 w 5891198"/>
              <a:gd name="connsiteY3" fmla="*/ 5078313 h 5078313"/>
              <a:gd name="connsiteX4" fmla="*/ 0 w 5891198"/>
              <a:gd name="connsiteY4" fmla="*/ 0 h 5078313"/>
              <a:gd name="connsiteX0" fmla="*/ 0 w 5891198"/>
              <a:gd name="connsiteY0" fmla="*/ 0 h 5078313"/>
              <a:gd name="connsiteX1" fmla="*/ 5891198 w 5891198"/>
              <a:gd name="connsiteY1" fmla="*/ 0 h 5078313"/>
              <a:gd name="connsiteX2" fmla="*/ 5886118 w 5891198"/>
              <a:gd name="connsiteY2" fmla="*/ 2087245 h 5078313"/>
              <a:gd name="connsiteX3" fmla="*/ 5891198 w 5891198"/>
              <a:gd name="connsiteY3" fmla="*/ 5078313 h 5078313"/>
              <a:gd name="connsiteX4" fmla="*/ 0 w 5891198"/>
              <a:gd name="connsiteY4" fmla="*/ 5078313 h 5078313"/>
              <a:gd name="connsiteX5" fmla="*/ 0 w 5891198"/>
              <a:gd name="connsiteY5" fmla="*/ 0 h 5078313"/>
              <a:gd name="connsiteX0" fmla="*/ 0 w 5891198"/>
              <a:gd name="connsiteY0" fmla="*/ 0 h 5078313"/>
              <a:gd name="connsiteX1" fmla="*/ 5891198 w 5891198"/>
              <a:gd name="connsiteY1" fmla="*/ 0 h 5078313"/>
              <a:gd name="connsiteX2" fmla="*/ 5886118 w 5891198"/>
              <a:gd name="connsiteY2" fmla="*/ 2087245 h 5078313"/>
              <a:gd name="connsiteX3" fmla="*/ 5891198 w 5891198"/>
              <a:gd name="connsiteY3" fmla="*/ 5078313 h 5078313"/>
              <a:gd name="connsiteX4" fmla="*/ 4301158 w 5891198"/>
              <a:gd name="connsiteY4" fmla="*/ 5074285 h 5078313"/>
              <a:gd name="connsiteX5" fmla="*/ 0 w 5891198"/>
              <a:gd name="connsiteY5" fmla="*/ 5078313 h 5078313"/>
              <a:gd name="connsiteX6" fmla="*/ 0 w 5891198"/>
              <a:gd name="connsiteY6" fmla="*/ 0 h 5078313"/>
              <a:gd name="connsiteX0" fmla="*/ 0 w 5891198"/>
              <a:gd name="connsiteY0" fmla="*/ 0 h 5078313"/>
              <a:gd name="connsiteX1" fmla="*/ 5891198 w 5891198"/>
              <a:gd name="connsiteY1" fmla="*/ 0 h 5078313"/>
              <a:gd name="connsiteX2" fmla="*/ 5886118 w 5891198"/>
              <a:gd name="connsiteY2" fmla="*/ 2087245 h 5078313"/>
              <a:gd name="connsiteX3" fmla="*/ 4270678 w 5891198"/>
              <a:gd name="connsiteY3" fmla="*/ 2172553 h 5078313"/>
              <a:gd name="connsiteX4" fmla="*/ 4301158 w 5891198"/>
              <a:gd name="connsiteY4" fmla="*/ 5074285 h 5078313"/>
              <a:gd name="connsiteX5" fmla="*/ 0 w 5891198"/>
              <a:gd name="connsiteY5" fmla="*/ 5078313 h 5078313"/>
              <a:gd name="connsiteX6" fmla="*/ 0 w 5891198"/>
              <a:gd name="connsiteY6" fmla="*/ 0 h 5078313"/>
              <a:gd name="connsiteX0" fmla="*/ 0 w 5891198"/>
              <a:gd name="connsiteY0" fmla="*/ 0 h 5078313"/>
              <a:gd name="connsiteX1" fmla="*/ 5891198 w 5891198"/>
              <a:gd name="connsiteY1" fmla="*/ 0 h 5078313"/>
              <a:gd name="connsiteX2" fmla="*/ 5886118 w 5891198"/>
              <a:gd name="connsiteY2" fmla="*/ 2087245 h 5078313"/>
              <a:gd name="connsiteX3" fmla="*/ 4270678 w 5891198"/>
              <a:gd name="connsiteY3" fmla="*/ 2172553 h 5078313"/>
              <a:gd name="connsiteX4" fmla="*/ 4301158 w 5891198"/>
              <a:gd name="connsiteY4" fmla="*/ 5074285 h 5078313"/>
              <a:gd name="connsiteX5" fmla="*/ 0 w 5891198"/>
              <a:gd name="connsiteY5" fmla="*/ 5078313 h 5078313"/>
              <a:gd name="connsiteX6" fmla="*/ 0 w 5891198"/>
              <a:gd name="connsiteY6" fmla="*/ 0 h 5078313"/>
              <a:gd name="connsiteX0" fmla="*/ 0 w 5891198"/>
              <a:gd name="connsiteY0" fmla="*/ 0 h 5078313"/>
              <a:gd name="connsiteX1" fmla="*/ 5891198 w 5891198"/>
              <a:gd name="connsiteY1" fmla="*/ 0 h 5078313"/>
              <a:gd name="connsiteX2" fmla="*/ 5886118 w 5891198"/>
              <a:gd name="connsiteY2" fmla="*/ 2087245 h 5078313"/>
              <a:gd name="connsiteX3" fmla="*/ 4270678 w 5891198"/>
              <a:gd name="connsiteY3" fmla="*/ 2172553 h 5078313"/>
              <a:gd name="connsiteX4" fmla="*/ 4301158 w 5891198"/>
              <a:gd name="connsiteY4" fmla="*/ 5074285 h 5078313"/>
              <a:gd name="connsiteX5" fmla="*/ 0 w 5891198"/>
              <a:gd name="connsiteY5" fmla="*/ 5078313 h 5078313"/>
              <a:gd name="connsiteX6" fmla="*/ 0 w 5891198"/>
              <a:gd name="connsiteY6" fmla="*/ 0 h 507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91198" h="5078313">
                <a:moveTo>
                  <a:pt x="0" y="0"/>
                </a:moveTo>
                <a:lnTo>
                  <a:pt x="5891198" y="0"/>
                </a:lnTo>
                <a:cubicBezTo>
                  <a:pt x="5889505" y="695748"/>
                  <a:pt x="5887811" y="1391497"/>
                  <a:pt x="5886118" y="2087245"/>
                </a:cubicBezTo>
                <a:cubicBezTo>
                  <a:pt x="4958171" y="2144468"/>
                  <a:pt x="4721105" y="2171210"/>
                  <a:pt x="4270678" y="2172553"/>
                </a:cubicBezTo>
                <a:lnTo>
                  <a:pt x="4301158" y="5074285"/>
                </a:lnTo>
                <a:lnTo>
                  <a:pt x="0" y="507831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tabLst>
                <a:tab pos="6276975" algn="l"/>
                <a:tab pos="7715250" algn="l"/>
              </a:tabLst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Инициатор: 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Корпоративная Академия</a:t>
            </a:r>
            <a:endParaRPr lang="ru-RU" sz="1200" b="1" dirty="0">
              <a:solidFill>
                <a:srgbClr val="014B94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 lvl="0">
              <a:lnSpc>
                <a:spcPct val="150000"/>
              </a:lnSpc>
              <a:tabLst>
                <a:tab pos="6276975" algn="l"/>
                <a:tab pos="7715250" algn="l"/>
              </a:tabLst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Дата: 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3 сентября -29 октября</a:t>
            </a:r>
          </a:p>
          <a:p>
            <a:pPr lvl="0">
              <a:lnSpc>
                <a:spcPct val="150000"/>
              </a:lnSpc>
              <a:tabLst>
                <a:tab pos="6276975" algn="l"/>
                <a:tab pos="7715250" algn="l"/>
              </a:tabLst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Формат: 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онлайн, </a:t>
            </a:r>
            <a:r>
              <a:rPr lang="en-US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TED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, </a:t>
            </a:r>
            <a:r>
              <a:rPr lang="ru-RU" sz="1200" dirty="0" err="1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науч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-поп, 5 встреч по 60 мин. </a:t>
            </a:r>
          </a:p>
          <a:p>
            <a:pPr lvl="0">
              <a:lnSpc>
                <a:spcPct val="150000"/>
              </a:lnSpc>
              <a:tabLst>
                <a:tab pos="6276975" algn="l"/>
                <a:tab pos="7715250" algn="l"/>
              </a:tabLst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ЦА: 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внешняя/отраслевая  </a:t>
            </a:r>
          </a:p>
          <a:p>
            <a:pPr lvl="0">
              <a:lnSpc>
                <a:spcPct val="150000"/>
              </a:lnSpc>
              <a:tabLst>
                <a:tab pos="6276975" algn="l"/>
                <a:tab pos="7715250" algn="l"/>
              </a:tabLst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Место проведения: 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московская студия</a:t>
            </a:r>
          </a:p>
          <a:p>
            <a:pPr lvl="0">
              <a:lnSpc>
                <a:spcPct val="150000"/>
              </a:lnSpc>
              <a:tabLst>
                <a:tab pos="6276975" algn="l"/>
                <a:tab pos="7715250" algn="l"/>
              </a:tabLst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Онлайн-трансляция:  </a:t>
            </a:r>
            <a:r>
              <a:rPr lang="en-US" sz="1200" dirty="0" err="1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Rosatom.talents.team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, Отраслевой карьерный портал, профильные </a:t>
            </a:r>
            <a:r>
              <a:rPr lang="ru-RU" sz="1200" dirty="0" err="1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соцсети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 («Карьера в </a:t>
            </a:r>
            <a:r>
              <a:rPr lang="ru-RU" sz="1200" dirty="0" err="1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Росатоме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», опорные вузы, Школа </a:t>
            </a:r>
            <a:r>
              <a:rPr lang="ru-RU" sz="1200" dirty="0" err="1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Росатома</a:t>
            </a:r>
            <a:r>
              <a:rPr lang="en-US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)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, портал </a:t>
            </a:r>
            <a:r>
              <a:rPr lang="en-US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Atom75.ru</a:t>
            </a:r>
            <a:endParaRPr lang="ru-RU" sz="1200" dirty="0">
              <a:solidFill>
                <a:prstClr val="black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 lvl="0">
              <a:lnSpc>
                <a:spcPct val="150000"/>
              </a:lnSpc>
              <a:tabLst>
                <a:tab pos="6276975" algn="l"/>
                <a:tab pos="7715250" algn="l"/>
              </a:tabLst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Тема: 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«Атомные технологии: почему я занимаюсь этим»</a:t>
            </a:r>
          </a:p>
          <a:p>
            <a:pPr>
              <a:lnSpc>
                <a:spcPct val="150000"/>
              </a:lnSpc>
            </a:pPr>
            <a:endParaRPr lang="ru-RU" sz="1200" b="1" dirty="0" smtClean="0">
              <a:solidFill>
                <a:srgbClr val="014B94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ru-RU" sz="1200" b="1" dirty="0" smtClean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Спикеры</a:t>
            </a: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:</a:t>
            </a:r>
          </a:p>
          <a:p>
            <a:pPr marL="171450" indent="-171450">
              <a:lnSpc>
                <a:spcPct val="150000"/>
              </a:lnSpc>
            </a:pP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Молодые специалисты предприятий </a:t>
            </a:r>
          </a:p>
          <a:p>
            <a:pPr marL="171450" indent="-171450">
              <a:lnSpc>
                <a:spcPct val="150000"/>
              </a:lnSpc>
            </a:pP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атомной отрасли (до 20 человек):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участники прошлых </a:t>
            </a:r>
            <a:r>
              <a:rPr lang="en-US" sz="12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SkillsTalks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победители Человека года в возрасте до 35 лет</a:t>
            </a:r>
            <a:r>
              <a:rPr lang="ru-RU" sz="1200" dirty="0" smtClean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;</a:t>
            </a:r>
            <a:endParaRPr lang="ru-RU" sz="1200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участники австралийской делегации </a:t>
            </a:r>
            <a:r>
              <a:rPr lang="en-US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IYNC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участники клуба популяризаторов науки </a:t>
            </a:r>
            <a:r>
              <a:rPr lang="ru-RU" sz="12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Росатома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амбассадоры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 бренда работодателя </a:t>
            </a:r>
            <a:r>
              <a:rPr lang="ru-RU" sz="1200" dirty="0" err="1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Росатома</a:t>
            </a:r>
            <a:endParaRPr lang="ru-RU" sz="1200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 lvl="0">
              <a:lnSpc>
                <a:spcPct val="150000"/>
              </a:lnSpc>
              <a:tabLst>
                <a:tab pos="6276975" algn="l"/>
                <a:tab pos="7715250" algn="l"/>
              </a:tabLst>
            </a:pPr>
            <a:endParaRPr lang="en-US" sz="1200" dirty="0">
              <a:solidFill>
                <a:prstClr val="black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312" y="895798"/>
            <a:ext cx="8461375" cy="517078"/>
          </a:xfrm>
          <a:prstGeom prst="round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14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Встречи с </a:t>
            </a:r>
            <a:r>
              <a:rPr lang="ru-RU" sz="1400" dirty="0" smtClean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действующими </a:t>
            </a:r>
            <a:r>
              <a:rPr lang="ru-RU" sz="14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сотрудниками атомной отрасли для представления направлений деятельности </a:t>
            </a:r>
            <a:r>
              <a:rPr lang="ru-RU" sz="1400" dirty="0" err="1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Росатома</a:t>
            </a:r>
            <a:r>
              <a:rPr lang="ru-RU" sz="14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. </a:t>
            </a:r>
            <a:r>
              <a:rPr lang="ru-RU" sz="1400" b="1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Мероприятие в связке с Открытым Лекторием.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4" t="7129" r="4061"/>
          <a:stretch/>
        </p:blipFill>
        <p:spPr>
          <a:xfrm>
            <a:off x="4571519" y="3566160"/>
            <a:ext cx="4206722" cy="284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461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571519" y="222737"/>
            <a:ext cx="6332350" cy="465138"/>
            <a:chOff x="2839839" y="226445"/>
            <a:chExt cx="6296225" cy="462484"/>
          </a:xfrm>
        </p:grpSpPr>
        <p:sp>
          <p:nvSpPr>
            <p:cNvPr id="3" name="Полилиния 2"/>
            <p:cNvSpPr/>
            <p:nvPr/>
          </p:nvSpPr>
          <p:spPr>
            <a:xfrm>
              <a:off x="2985071" y="280309"/>
              <a:ext cx="6150993" cy="408620"/>
            </a:xfrm>
            <a:custGeom>
              <a:avLst/>
              <a:gdLst>
                <a:gd name="connsiteX0" fmla="*/ 222307 w 6150993"/>
                <a:gd name="connsiteY0" fmla="*/ 0 h 408620"/>
                <a:gd name="connsiteX1" fmla="*/ 6150993 w 6150993"/>
                <a:gd name="connsiteY1" fmla="*/ 0 h 408620"/>
                <a:gd name="connsiteX2" fmla="*/ 6150993 w 6150993"/>
                <a:gd name="connsiteY2" fmla="*/ 408620 h 408620"/>
                <a:gd name="connsiteX3" fmla="*/ 0 w 6150993"/>
                <a:gd name="connsiteY3" fmla="*/ 408620 h 4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993" h="408620">
                  <a:moveTo>
                    <a:pt x="222307" y="0"/>
                  </a:moveTo>
                  <a:lnTo>
                    <a:pt x="6150993" y="0"/>
                  </a:lnTo>
                  <a:lnTo>
                    <a:pt x="6150993" y="408620"/>
                  </a:lnTo>
                  <a:lnTo>
                    <a:pt x="0" y="408620"/>
                  </a:lnTo>
                  <a:close/>
                </a:path>
              </a:pathLst>
            </a:custGeom>
            <a:solidFill>
              <a:srgbClr val="D51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  <p:sp>
          <p:nvSpPr>
            <p:cNvPr id="4" name="Полилиния 3"/>
            <p:cNvSpPr/>
            <p:nvPr/>
          </p:nvSpPr>
          <p:spPr>
            <a:xfrm>
              <a:off x="2839839" y="226445"/>
              <a:ext cx="6296224" cy="359880"/>
            </a:xfrm>
            <a:custGeom>
              <a:avLst/>
              <a:gdLst>
                <a:gd name="connsiteX0" fmla="*/ 195789 w 6296224"/>
                <a:gd name="connsiteY0" fmla="*/ 0 h 359880"/>
                <a:gd name="connsiteX1" fmla="*/ 6296224 w 6296224"/>
                <a:gd name="connsiteY1" fmla="*/ 0 h 359880"/>
                <a:gd name="connsiteX2" fmla="*/ 6296224 w 6296224"/>
                <a:gd name="connsiteY2" fmla="*/ 359880 h 359880"/>
                <a:gd name="connsiteX3" fmla="*/ 0 w 6296224"/>
                <a:gd name="connsiteY3" fmla="*/ 359880 h 35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6224" h="359880">
                  <a:moveTo>
                    <a:pt x="195789" y="0"/>
                  </a:moveTo>
                  <a:lnTo>
                    <a:pt x="6296224" y="0"/>
                  </a:lnTo>
                  <a:lnTo>
                    <a:pt x="6296224" y="359880"/>
                  </a:lnTo>
                  <a:lnTo>
                    <a:pt x="0" y="359880"/>
                  </a:lnTo>
                  <a:close/>
                </a:path>
              </a:pathLst>
            </a:custGeom>
            <a:solidFill>
              <a:srgbClr val="014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417729" y="296636"/>
            <a:ext cx="6450290" cy="52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002060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</a:lstStyle>
          <a:p>
            <a:pPr algn="r">
              <a:spcBef>
                <a:spcPct val="0"/>
              </a:spcBef>
            </a:pPr>
            <a:r>
              <a:rPr lang="ru-RU" sz="1400" dirty="0" smtClean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СЕРИЯ МЕРОПРИЯТИЙ </a:t>
            </a:r>
            <a:r>
              <a:rPr lang="en-US" sz="1400" dirty="0" smtClean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ATOMTALKS</a:t>
            </a:r>
            <a:r>
              <a:rPr lang="ru-RU" sz="1400" dirty="0" smtClean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 </a:t>
            </a:r>
            <a:endParaRPr lang="ru-RU" sz="1400" dirty="0">
              <a:solidFill>
                <a:schemeClr val="bg1"/>
              </a:solidFill>
              <a:latin typeface="Rosatom" panose="020B0503040504020204" pitchFamily="34" charset="-52"/>
              <a:ea typeface="Rosatom" panose="020B0503040504020204" pitchFamily="34" charset="-52"/>
            </a:endParaRPr>
          </a:p>
          <a:p>
            <a:pPr algn="r">
              <a:spcBef>
                <a:spcPct val="0"/>
              </a:spcBef>
            </a:pPr>
            <a:endParaRPr lang="ru-RU" sz="1400" dirty="0">
              <a:solidFill>
                <a:schemeClr val="bg1"/>
              </a:solidFill>
              <a:latin typeface="Rosatom" panose="020B0503040504020204" pitchFamily="34" charset="-52"/>
              <a:ea typeface="Rosatom" panose="020B0503040504020204" pitchFamily="34" charset="-52"/>
            </a:endParaRPr>
          </a:p>
        </p:txBody>
      </p:sp>
      <p:sp>
        <p:nvSpPr>
          <p:cNvPr id="6" name="AutoShape 2" descr="blob:https://web.whatsapp.com/76bba223-444c-4490-95ac-107202cab7d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25122" y="1412875"/>
            <a:ext cx="7389798" cy="4524315"/>
          </a:xfrm>
          <a:custGeom>
            <a:avLst/>
            <a:gdLst>
              <a:gd name="connsiteX0" fmla="*/ 0 w 5891198"/>
              <a:gd name="connsiteY0" fmla="*/ 0 h 5078313"/>
              <a:gd name="connsiteX1" fmla="*/ 5891198 w 5891198"/>
              <a:gd name="connsiteY1" fmla="*/ 0 h 5078313"/>
              <a:gd name="connsiteX2" fmla="*/ 5891198 w 5891198"/>
              <a:gd name="connsiteY2" fmla="*/ 5078313 h 5078313"/>
              <a:gd name="connsiteX3" fmla="*/ 0 w 5891198"/>
              <a:gd name="connsiteY3" fmla="*/ 5078313 h 5078313"/>
              <a:gd name="connsiteX4" fmla="*/ 0 w 5891198"/>
              <a:gd name="connsiteY4" fmla="*/ 0 h 5078313"/>
              <a:gd name="connsiteX0" fmla="*/ 0 w 5891198"/>
              <a:gd name="connsiteY0" fmla="*/ 0 h 5078313"/>
              <a:gd name="connsiteX1" fmla="*/ 5891198 w 5891198"/>
              <a:gd name="connsiteY1" fmla="*/ 0 h 5078313"/>
              <a:gd name="connsiteX2" fmla="*/ 5886118 w 5891198"/>
              <a:gd name="connsiteY2" fmla="*/ 2087245 h 5078313"/>
              <a:gd name="connsiteX3" fmla="*/ 5891198 w 5891198"/>
              <a:gd name="connsiteY3" fmla="*/ 5078313 h 5078313"/>
              <a:gd name="connsiteX4" fmla="*/ 0 w 5891198"/>
              <a:gd name="connsiteY4" fmla="*/ 5078313 h 5078313"/>
              <a:gd name="connsiteX5" fmla="*/ 0 w 5891198"/>
              <a:gd name="connsiteY5" fmla="*/ 0 h 5078313"/>
              <a:gd name="connsiteX0" fmla="*/ 0 w 5891198"/>
              <a:gd name="connsiteY0" fmla="*/ 0 h 5078313"/>
              <a:gd name="connsiteX1" fmla="*/ 5891198 w 5891198"/>
              <a:gd name="connsiteY1" fmla="*/ 0 h 5078313"/>
              <a:gd name="connsiteX2" fmla="*/ 5886118 w 5891198"/>
              <a:gd name="connsiteY2" fmla="*/ 2087245 h 5078313"/>
              <a:gd name="connsiteX3" fmla="*/ 5891198 w 5891198"/>
              <a:gd name="connsiteY3" fmla="*/ 5078313 h 5078313"/>
              <a:gd name="connsiteX4" fmla="*/ 4301158 w 5891198"/>
              <a:gd name="connsiteY4" fmla="*/ 5074285 h 5078313"/>
              <a:gd name="connsiteX5" fmla="*/ 0 w 5891198"/>
              <a:gd name="connsiteY5" fmla="*/ 5078313 h 5078313"/>
              <a:gd name="connsiteX6" fmla="*/ 0 w 5891198"/>
              <a:gd name="connsiteY6" fmla="*/ 0 h 5078313"/>
              <a:gd name="connsiteX0" fmla="*/ 0 w 5891198"/>
              <a:gd name="connsiteY0" fmla="*/ 0 h 5078313"/>
              <a:gd name="connsiteX1" fmla="*/ 5891198 w 5891198"/>
              <a:gd name="connsiteY1" fmla="*/ 0 h 5078313"/>
              <a:gd name="connsiteX2" fmla="*/ 5886118 w 5891198"/>
              <a:gd name="connsiteY2" fmla="*/ 2087245 h 5078313"/>
              <a:gd name="connsiteX3" fmla="*/ 4270678 w 5891198"/>
              <a:gd name="connsiteY3" fmla="*/ 2172553 h 5078313"/>
              <a:gd name="connsiteX4" fmla="*/ 4301158 w 5891198"/>
              <a:gd name="connsiteY4" fmla="*/ 5074285 h 5078313"/>
              <a:gd name="connsiteX5" fmla="*/ 0 w 5891198"/>
              <a:gd name="connsiteY5" fmla="*/ 5078313 h 5078313"/>
              <a:gd name="connsiteX6" fmla="*/ 0 w 5891198"/>
              <a:gd name="connsiteY6" fmla="*/ 0 h 5078313"/>
              <a:gd name="connsiteX0" fmla="*/ 0 w 5891198"/>
              <a:gd name="connsiteY0" fmla="*/ 0 h 5078313"/>
              <a:gd name="connsiteX1" fmla="*/ 5891198 w 5891198"/>
              <a:gd name="connsiteY1" fmla="*/ 0 h 5078313"/>
              <a:gd name="connsiteX2" fmla="*/ 5886118 w 5891198"/>
              <a:gd name="connsiteY2" fmla="*/ 2087245 h 5078313"/>
              <a:gd name="connsiteX3" fmla="*/ 4270678 w 5891198"/>
              <a:gd name="connsiteY3" fmla="*/ 2172553 h 5078313"/>
              <a:gd name="connsiteX4" fmla="*/ 4301158 w 5891198"/>
              <a:gd name="connsiteY4" fmla="*/ 5074285 h 5078313"/>
              <a:gd name="connsiteX5" fmla="*/ 0 w 5891198"/>
              <a:gd name="connsiteY5" fmla="*/ 5078313 h 5078313"/>
              <a:gd name="connsiteX6" fmla="*/ 0 w 5891198"/>
              <a:gd name="connsiteY6" fmla="*/ 0 h 5078313"/>
              <a:gd name="connsiteX0" fmla="*/ 0 w 5891198"/>
              <a:gd name="connsiteY0" fmla="*/ 0 h 5078313"/>
              <a:gd name="connsiteX1" fmla="*/ 5891198 w 5891198"/>
              <a:gd name="connsiteY1" fmla="*/ 0 h 5078313"/>
              <a:gd name="connsiteX2" fmla="*/ 5886118 w 5891198"/>
              <a:gd name="connsiteY2" fmla="*/ 2087245 h 5078313"/>
              <a:gd name="connsiteX3" fmla="*/ 4270678 w 5891198"/>
              <a:gd name="connsiteY3" fmla="*/ 2172553 h 5078313"/>
              <a:gd name="connsiteX4" fmla="*/ 4301158 w 5891198"/>
              <a:gd name="connsiteY4" fmla="*/ 5074285 h 5078313"/>
              <a:gd name="connsiteX5" fmla="*/ 0 w 5891198"/>
              <a:gd name="connsiteY5" fmla="*/ 5078313 h 5078313"/>
              <a:gd name="connsiteX6" fmla="*/ 0 w 5891198"/>
              <a:gd name="connsiteY6" fmla="*/ 0 h 507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91198" h="5078313">
                <a:moveTo>
                  <a:pt x="0" y="0"/>
                </a:moveTo>
                <a:lnTo>
                  <a:pt x="5891198" y="0"/>
                </a:lnTo>
                <a:cubicBezTo>
                  <a:pt x="5889505" y="695748"/>
                  <a:pt x="5887811" y="1391497"/>
                  <a:pt x="5886118" y="2087245"/>
                </a:cubicBezTo>
                <a:cubicBezTo>
                  <a:pt x="4958171" y="2144468"/>
                  <a:pt x="4721105" y="2171210"/>
                  <a:pt x="4270678" y="2172553"/>
                </a:cubicBezTo>
                <a:lnTo>
                  <a:pt x="4301158" y="5074285"/>
                </a:lnTo>
                <a:lnTo>
                  <a:pt x="0" y="5078313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tabLst>
                <a:tab pos="6276975" algn="l"/>
                <a:tab pos="7715250" algn="l"/>
              </a:tabLst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Инициатор: 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Корпоративная Академия</a:t>
            </a:r>
            <a:endParaRPr lang="ru-RU" sz="1200" b="1" dirty="0">
              <a:solidFill>
                <a:srgbClr val="014B94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 lvl="0">
              <a:lnSpc>
                <a:spcPct val="150000"/>
              </a:lnSpc>
              <a:tabLst>
                <a:tab pos="6276975" algn="l"/>
                <a:tab pos="7715250" algn="l"/>
              </a:tabLst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Дата: 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3 сентября -29 октября</a:t>
            </a:r>
          </a:p>
          <a:p>
            <a:pPr lvl="0">
              <a:lnSpc>
                <a:spcPct val="150000"/>
              </a:lnSpc>
              <a:tabLst>
                <a:tab pos="6276975" algn="l"/>
                <a:tab pos="7715250" algn="l"/>
              </a:tabLst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Формат: 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онлайн, </a:t>
            </a:r>
            <a:r>
              <a:rPr lang="en-US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TED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, </a:t>
            </a:r>
            <a:r>
              <a:rPr lang="ru-RU" sz="1200" dirty="0" err="1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науч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-поп, 5 встреч по 60 мин. </a:t>
            </a:r>
          </a:p>
          <a:p>
            <a:pPr lvl="0">
              <a:lnSpc>
                <a:spcPct val="150000"/>
              </a:lnSpc>
              <a:tabLst>
                <a:tab pos="6276975" algn="l"/>
                <a:tab pos="7715250" algn="l"/>
              </a:tabLst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ЦА: 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внешняя/отраслевая  </a:t>
            </a:r>
          </a:p>
          <a:p>
            <a:pPr lvl="0">
              <a:lnSpc>
                <a:spcPct val="150000"/>
              </a:lnSpc>
              <a:tabLst>
                <a:tab pos="6276975" algn="l"/>
                <a:tab pos="7715250" algn="l"/>
              </a:tabLst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Место проведения: </a:t>
            </a:r>
            <a:r>
              <a:rPr lang="ru-RU" sz="12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московская студия</a:t>
            </a:r>
          </a:p>
          <a:p>
            <a:pPr eaLnBrk="0">
              <a:lnSpc>
                <a:spcPct val="150000"/>
              </a:lnSpc>
              <a:buClr>
                <a:prstClr val="black"/>
              </a:buClr>
              <a:buSzPct val="100000"/>
              <a:defRPr/>
            </a:pPr>
            <a:r>
              <a:rPr lang="ru-RU" sz="1200" b="1" dirty="0" smtClean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Трансляции </a:t>
            </a: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ведутся на ресурсах: </a:t>
            </a:r>
            <a:r>
              <a:rPr lang="ru-RU" sz="1200" dirty="0"/>
              <a:t>  на сайте юбилейного календаря </a:t>
            </a:r>
            <a:r>
              <a:rPr lang="ru-RU" sz="1200" dirty="0">
                <a:hlinkClick r:id="rId2"/>
              </a:rPr>
              <a:t>https://calendar.atom75.ru/ </a:t>
            </a:r>
            <a:r>
              <a:rPr lang="en-US" sz="1200" dirty="0"/>
              <a:t>, </a:t>
            </a:r>
            <a:r>
              <a:rPr lang="ru-RU" sz="1200" dirty="0">
                <a:hlinkClick r:id="rId3"/>
              </a:rPr>
              <a:t>https://rosatomtalents.team</a:t>
            </a:r>
            <a:r>
              <a:rPr lang="ru-RU" sz="1200" dirty="0"/>
              <a:t> и </a:t>
            </a:r>
            <a:r>
              <a:rPr lang="ru-RU" sz="1200" dirty="0">
                <a:hlinkClick r:id="rId4"/>
              </a:rPr>
              <a:t>https://rosatom-career.ru/center/main</a:t>
            </a:r>
            <a:r>
              <a:rPr lang="ru-RU" sz="1200" dirty="0"/>
              <a:t>, а также в </a:t>
            </a:r>
            <a:r>
              <a:rPr lang="ru-RU" sz="1200" dirty="0" err="1" smtClean="0"/>
              <a:t>соц.сетях</a:t>
            </a:r>
            <a:r>
              <a:rPr lang="ru-RU" sz="1200" dirty="0" smtClean="0"/>
              <a:t> </a:t>
            </a:r>
            <a:r>
              <a:rPr lang="ru-RU" sz="1200" dirty="0" err="1"/>
              <a:t>Росатома</a:t>
            </a:r>
            <a:r>
              <a:rPr lang="ru-RU" sz="1200" dirty="0"/>
              <a:t> и опорных вузов.</a:t>
            </a:r>
            <a:endParaRPr lang="en-US" sz="1200" dirty="0"/>
          </a:p>
          <a:p>
            <a:pPr eaLnBrk="0">
              <a:lnSpc>
                <a:spcPct val="150000"/>
              </a:lnSpc>
              <a:buClr>
                <a:prstClr val="black"/>
              </a:buClr>
              <a:buSzPct val="100000"/>
              <a:defRPr/>
            </a:pPr>
            <a:r>
              <a:rPr lang="ru-RU" sz="12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Расписание:  </a:t>
            </a:r>
            <a:endParaRPr lang="ru-RU" sz="1200" dirty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Rosatom" panose="020B0503040504020204" pitchFamily="34" charset="-52"/>
                <a:ea typeface="Rosatom" panose="020B0503040504020204" pitchFamily="34" charset="-52"/>
              </a:rPr>
              <a:t>03 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</a:rPr>
              <a:t>сентября 10:00: Инженеры атомной отрасли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Rosatom" panose="020B0503040504020204" pitchFamily="34" charset="-52"/>
                <a:ea typeface="Rosatom" panose="020B0503040504020204" pitchFamily="34" charset="-52"/>
              </a:rPr>
              <a:t>17 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</a:rPr>
              <a:t>сентября 10:00:  Атомная наука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Rosatom" panose="020B0503040504020204" pitchFamily="34" charset="-52"/>
                <a:ea typeface="Rosatom" panose="020B0503040504020204" pitchFamily="34" charset="-52"/>
              </a:rPr>
              <a:t>01 октября 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</a:rPr>
              <a:t>10:00: Цифровые технологии в атомных реалиях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Rosatom" panose="020B0503040504020204" pitchFamily="34" charset="-52"/>
                <a:ea typeface="Rosatom" panose="020B0503040504020204" pitchFamily="34" charset="-52"/>
              </a:rPr>
              <a:t> 08 октября 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</a:rPr>
              <a:t>10:00 : Атомная отрасль за пределами атома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Rosatom" panose="020B0503040504020204" pitchFamily="34" charset="-52"/>
                <a:ea typeface="Rosatom" panose="020B0503040504020204" pitchFamily="34" charset="-52"/>
              </a:rPr>
              <a:t>29 </a:t>
            </a:r>
            <a:r>
              <a:rPr lang="ru-RU" sz="1200" dirty="0">
                <a:latin typeface="Rosatom" panose="020B0503040504020204" pitchFamily="34" charset="-52"/>
                <a:ea typeface="Rosatom" panose="020B0503040504020204" pitchFamily="34" charset="-52"/>
              </a:rPr>
              <a:t>октября 10:00 : Компетенции будущего</a:t>
            </a:r>
          </a:p>
          <a:p>
            <a:pPr>
              <a:lnSpc>
                <a:spcPct val="150000"/>
              </a:lnSpc>
            </a:pPr>
            <a:endParaRPr lang="ru-RU" sz="1200" b="1" dirty="0" smtClean="0">
              <a:solidFill>
                <a:srgbClr val="014B94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 lvl="0">
              <a:lnSpc>
                <a:spcPct val="150000"/>
              </a:lnSpc>
              <a:tabLst>
                <a:tab pos="6276975" algn="l"/>
                <a:tab pos="7715250" algn="l"/>
              </a:tabLst>
            </a:pPr>
            <a:endParaRPr lang="en-US" sz="1200" dirty="0">
              <a:solidFill>
                <a:prstClr val="black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312" y="895798"/>
            <a:ext cx="8461375" cy="517078"/>
          </a:xfrm>
          <a:prstGeom prst="round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14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Встречи с </a:t>
            </a:r>
            <a:r>
              <a:rPr lang="ru-RU" sz="1400" dirty="0" smtClean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действующими </a:t>
            </a:r>
            <a:r>
              <a:rPr lang="ru-RU" sz="14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сотрудниками атомной отрасли для представления направлений деятельности </a:t>
            </a:r>
            <a:r>
              <a:rPr lang="ru-RU" sz="1400" dirty="0" err="1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Росатома</a:t>
            </a:r>
            <a:r>
              <a:rPr lang="ru-RU" sz="1400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. </a:t>
            </a:r>
            <a:r>
              <a:rPr lang="ru-RU" sz="1400" b="1" dirty="0">
                <a:solidFill>
                  <a:prstClr val="black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Мероприятие в связке с Открытым Лекторием.</a:t>
            </a:r>
          </a:p>
        </p:txBody>
      </p:sp>
    </p:spTree>
    <p:extLst>
      <p:ext uri="{BB962C8B-B14F-4D97-AF65-F5344CB8AC3E}">
        <p14:creationId xmlns:p14="http://schemas.microsoft.com/office/powerpoint/2010/main" val="3465041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4572000" y="228600"/>
            <a:ext cx="6167719" cy="465138"/>
            <a:chOff x="2839839" y="226445"/>
            <a:chExt cx="6296225" cy="462484"/>
          </a:xfrm>
        </p:grpSpPr>
        <p:sp>
          <p:nvSpPr>
            <p:cNvPr id="11" name="Полилиния 10"/>
            <p:cNvSpPr/>
            <p:nvPr/>
          </p:nvSpPr>
          <p:spPr>
            <a:xfrm>
              <a:off x="2985071" y="280309"/>
              <a:ext cx="6150993" cy="408620"/>
            </a:xfrm>
            <a:custGeom>
              <a:avLst/>
              <a:gdLst>
                <a:gd name="connsiteX0" fmla="*/ 222307 w 6150993"/>
                <a:gd name="connsiteY0" fmla="*/ 0 h 408620"/>
                <a:gd name="connsiteX1" fmla="*/ 6150993 w 6150993"/>
                <a:gd name="connsiteY1" fmla="*/ 0 h 408620"/>
                <a:gd name="connsiteX2" fmla="*/ 6150993 w 6150993"/>
                <a:gd name="connsiteY2" fmla="*/ 408620 h 408620"/>
                <a:gd name="connsiteX3" fmla="*/ 0 w 6150993"/>
                <a:gd name="connsiteY3" fmla="*/ 408620 h 40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50993" h="408620">
                  <a:moveTo>
                    <a:pt x="222307" y="0"/>
                  </a:moveTo>
                  <a:lnTo>
                    <a:pt x="6150993" y="0"/>
                  </a:lnTo>
                  <a:lnTo>
                    <a:pt x="6150993" y="408620"/>
                  </a:lnTo>
                  <a:lnTo>
                    <a:pt x="0" y="408620"/>
                  </a:lnTo>
                  <a:close/>
                </a:path>
              </a:pathLst>
            </a:custGeom>
            <a:solidFill>
              <a:srgbClr val="D510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2839839" y="226445"/>
              <a:ext cx="6296224" cy="359880"/>
            </a:xfrm>
            <a:custGeom>
              <a:avLst/>
              <a:gdLst>
                <a:gd name="connsiteX0" fmla="*/ 195789 w 6296224"/>
                <a:gd name="connsiteY0" fmla="*/ 0 h 359880"/>
                <a:gd name="connsiteX1" fmla="*/ 6296224 w 6296224"/>
                <a:gd name="connsiteY1" fmla="*/ 0 h 359880"/>
                <a:gd name="connsiteX2" fmla="*/ 6296224 w 6296224"/>
                <a:gd name="connsiteY2" fmla="*/ 359880 h 359880"/>
                <a:gd name="connsiteX3" fmla="*/ 0 w 6296224"/>
                <a:gd name="connsiteY3" fmla="*/ 359880 h 359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96224" h="359880">
                  <a:moveTo>
                    <a:pt x="195789" y="0"/>
                  </a:moveTo>
                  <a:lnTo>
                    <a:pt x="6296224" y="0"/>
                  </a:lnTo>
                  <a:lnTo>
                    <a:pt x="6296224" y="359880"/>
                  </a:lnTo>
                  <a:lnTo>
                    <a:pt x="0" y="359880"/>
                  </a:lnTo>
                  <a:close/>
                </a:path>
              </a:pathLst>
            </a:custGeom>
            <a:solidFill>
              <a:srgbClr val="014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sz="701" b="1" baseline="-25000">
                <a:solidFill>
                  <a:schemeClr val="bg1"/>
                </a:solidFill>
                <a:latin typeface="Gotham Pro" panose="02000503040000020004" pitchFamily="50" charset="0"/>
                <a:cs typeface="Gotham Pro" panose="02000503040000020004" pitchFamily="50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438049" y="318002"/>
            <a:ext cx="6450290" cy="523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002060"/>
                </a:solidFill>
                <a:latin typeface="Gotham Pro" panose="02000503040000020004" pitchFamily="50" charset="0"/>
                <a:cs typeface="Gotham Pro" panose="02000503040000020004" pitchFamily="50" charset="0"/>
              </a:defRPr>
            </a:lvl1pPr>
          </a:lstStyle>
          <a:p>
            <a:pPr algn="r">
              <a:spcBef>
                <a:spcPct val="0"/>
              </a:spcBef>
            </a:pPr>
            <a:r>
              <a:rPr lang="ru-RU" sz="1400" dirty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ФЕСТИВАЛЬ </a:t>
            </a:r>
            <a:r>
              <a:rPr lang="en-US" sz="1400" dirty="0">
                <a:solidFill>
                  <a:schemeClr val="bg1"/>
                </a:solidFill>
                <a:latin typeface="Rosatom" panose="020B0503040504020204" pitchFamily="34" charset="-52"/>
                <a:ea typeface="Rosatom" panose="020B0503040504020204" pitchFamily="34" charset="-52"/>
              </a:rPr>
              <a:t>NAUKA 0+</a:t>
            </a:r>
            <a:endParaRPr lang="ru-RU" sz="1400" dirty="0">
              <a:solidFill>
                <a:schemeClr val="bg1"/>
              </a:solidFill>
              <a:latin typeface="Rosatom" panose="020B0503040504020204" pitchFamily="34" charset="-52"/>
              <a:ea typeface="Rosatom" panose="020B0503040504020204" pitchFamily="34" charset="-52"/>
            </a:endParaRPr>
          </a:p>
          <a:p>
            <a:pPr algn="r"/>
            <a:endParaRPr lang="ru-RU" sz="1401" dirty="0">
              <a:solidFill>
                <a:schemeClr val="bg1"/>
              </a:solidFill>
            </a:endParaRPr>
          </a:p>
        </p:txBody>
      </p:sp>
      <p:sp>
        <p:nvSpPr>
          <p:cNvPr id="45" name="AutoShape 2" descr="blob:https://web.whatsapp.com/76bba223-444c-4490-95ac-107202cab7d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0245" y="1338368"/>
            <a:ext cx="566795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b="1" dirty="0" smtClean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Формат</a:t>
            </a:r>
            <a:r>
              <a:rPr lang="ru-RU" sz="14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: </a:t>
            </a:r>
            <a:r>
              <a:rPr lang="ru-RU" sz="1400" dirty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Очно/Онлайн</a:t>
            </a: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Площадки: </a:t>
            </a:r>
            <a:r>
              <a:rPr lang="ru-RU" sz="1400" dirty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Фундаментальная библиотека МГУ, Дворец Пионеров, учебные корпуса МГУ,  виртуальный музей фестиваля</a:t>
            </a: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Даты проведения: </a:t>
            </a:r>
            <a:r>
              <a:rPr lang="ru-RU" sz="1400" dirty="0" smtClean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5</a:t>
            </a:r>
            <a:r>
              <a:rPr lang="ru-RU" sz="1400" dirty="0" smtClean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-18 </a:t>
            </a:r>
            <a:r>
              <a:rPr lang="ru-RU" sz="1400" dirty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Октября 2020 г.</a:t>
            </a:r>
            <a:endParaRPr lang="ru-RU" sz="1400" b="1" dirty="0">
              <a:solidFill>
                <a:srgbClr val="014B94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Цели: </a:t>
            </a:r>
            <a:r>
              <a:rPr lang="ru-RU" sz="1400" dirty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Популяризация науки среди аудитории всех возрастов.</a:t>
            </a: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Тема: </a:t>
            </a:r>
            <a:r>
              <a:rPr lang="ru-RU" sz="1400" dirty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Физика будущего.</a:t>
            </a: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Участники фестиваля: </a:t>
            </a:r>
            <a:r>
              <a:rPr lang="ru-RU" sz="1400" dirty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Опорные ВУЗы ГК Росатом, </a:t>
            </a:r>
            <a:endParaRPr lang="en-US" sz="1400" dirty="0" smtClean="0">
              <a:solidFill>
                <a:srgbClr val="000000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ВУЗы </a:t>
            </a:r>
            <a:r>
              <a:rPr lang="ru-RU" sz="1400" dirty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РФ, Научные институты, Интеллектуальные центры, </a:t>
            </a:r>
            <a:endParaRPr lang="en-US" sz="1400" dirty="0" smtClean="0">
              <a:solidFill>
                <a:srgbClr val="000000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Зарубежные </a:t>
            </a:r>
            <a:r>
              <a:rPr lang="ru-RU" sz="1400" dirty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центры. </a:t>
            </a:r>
            <a:endParaRPr lang="ru-RU" sz="1400" b="1" dirty="0">
              <a:solidFill>
                <a:srgbClr val="000000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Предполагаемые активности: </a:t>
            </a:r>
          </a:p>
          <a:p>
            <a:pPr>
              <a:lnSpc>
                <a:spcPct val="150000"/>
              </a:lnSpc>
            </a:pPr>
            <a:r>
              <a:rPr lang="ru-RU" sz="1400" dirty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Торжественная церемония открытия</a:t>
            </a:r>
            <a:r>
              <a:rPr lang="en-US" sz="1400" dirty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; </a:t>
            </a:r>
            <a:r>
              <a:rPr lang="ru-RU" sz="1400" dirty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экспозиция ГК «Росатом», ИЦАО, опорных вузов (Фундаментальная библиотека МГУ)</a:t>
            </a:r>
            <a:r>
              <a:rPr lang="en-US" sz="1400" dirty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; </a:t>
            </a:r>
            <a:r>
              <a:rPr lang="ru-RU" sz="1400" dirty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лекторий (МГУ)</a:t>
            </a:r>
            <a:r>
              <a:rPr lang="en-US" sz="1400" dirty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; </a:t>
            </a:r>
            <a:r>
              <a:rPr lang="ru-RU" sz="1400" dirty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экспозиция для младших школьников на базе экспонатов МИФИ и «Атомариума» (Дворец пионеров</a:t>
            </a:r>
            <a:r>
              <a:rPr lang="ru-RU" sz="1400" dirty="0" smtClean="0">
                <a:solidFill>
                  <a:srgbClr val="000000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).</a:t>
            </a:r>
            <a:endParaRPr lang="ru-RU" sz="1400" b="1" dirty="0">
              <a:solidFill>
                <a:srgbClr val="014B94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Продвижение: </a:t>
            </a: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инфо-программа фестиваля, </a:t>
            </a:r>
            <a:endParaRPr lang="en-US" sz="1400" dirty="0" smtClean="0"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студенческие </a:t>
            </a:r>
            <a:r>
              <a:rPr lang="ru-RU" sz="1400" dirty="0"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медиа, отраслевые медиа</a:t>
            </a:r>
            <a:endParaRPr lang="ru-RU" sz="1400" b="1" dirty="0">
              <a:solidFill>
                <a:srgbClr val="014B94"/>
              </a:solidFill>
              <a:latin typeface="Rosatom" panose="020B0503040504020204" pitchFamily="34" charset="-52"/>
              <a:ea typeface="Rosatom" panose="020B0503040504020204" pitchFamily="34" charset="-52"/>
              <a:cs typeface="Gotham Pro" panose="02000503040000020004" pitchFamily="50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849" y="899975"/>
            <a:ext cx="8461376" cy="385217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14B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500" b="1" dirty="0">
                <a:solidFill>
                  <a:srgbClr val="014B94"/>
                </a:solidFill>
                <a:latin typeface="Rosatom" panose="020B0503040504020204" pitchFamily="34" charset="-52"/>
                <a:ea typeface="Rosatom" panose="020B0503040504020204" pitchFamily="34" charset="-52"/>
                <a:cs typeface="Gotham Pro" panose="02000503040000020004" pitchFamily="50" charset="0"/>
              </a:rPr>
              <a:t>Организация активностей в рамках  молодежного фестиваля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796" y="1433375"/>
            <a:ext cx="2815429" cy="482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8913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38101</TotalTime>
  <Words>1391</Words>
  <Application>Microsoft Office PowerPoint</Application>
  <PresentationFormat>Экран (4:3)</PresentationFormat>
  <Paragraphs>205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Gotham Pro</vt:lpstr>
      <vt:lpstr>Rosatom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Nataly Barbashina</cp:lastModifiedBy>
  <cp:revision>380</cp:revision>
  <cp:lastPrinted>2020-09-11T14:02:38Z</cp:lastPrinted>
  <dcterms:created xsi:type="dcterms:W3CDTF">2019-10-10T13:38:08Z</dcterms:created>
  <dcterms:modified xsi:type="dcterms:W3CDTF">2020-09-17T16:08:25Z</dcterms:modified>
</cp:coreProperties>
</file>